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12192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" d="1"/>
          <a:sy n="1" d="1"/>
        </p:scale>
        <p:origin x="0" y="0"/>
      </p:cViewPr>
      <p:guideLst/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Header Placeholder"/>
          <p:cNvSpPr/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Slide Image Placeholder 1"/>
          <p:cNvSpPr>
            <a:spLocks noGrp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/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buNone/>
              <a:defRPr sz="60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8" name="页脚占位符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9" name="灯片编号占位符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4" name="页脚占位符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5" name="灯片编号占位符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/>
      <p:sp>
        <p:nvSpPr>
          <p:cNvPr id="2" name="日期占位符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3" name="页脚占位符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buNone/>
              <a:defRPr sz="32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/>
        </p:txBody>
      </p:sp>
      <p:sp>
        <p:nvSpPr>
          <p:cNvPr id="4" name="文本占位符 3"/>
          <p:cNvSpPr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6" name="页脚占位符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7" name="灯片编号占位符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/>
      <p:sp>
        <p:nvSpPr>
          <p:cNvPr id="2" name="竖排标题 1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/>
        </p:txBody>
      </p:sp>
      <p:sp>
        <p:nvSpPr>
          <p:cNvPr id="5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/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页脚占位符 4"/>
          <p:cNvSpPr>
            <a:spLocks noGrp="1"/>
          </p:cNvSpPr>
          <p:nvPr>
            <p:ph type="ft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灯片编号占位符 5"/>
          <p:cNvSpPr>
            <a:spLocks noGrp="1"/>
          </p:cNvSpPr>
          <p:nvPr>
            <p:ph type="sldNum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0.jpe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41.jpe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文本框 3"/>
          <p:cNvSpPr>
            <a:spLocks noGrp="1"/>
          </p:cNvSpPr>
          <p:nvPr/>
        </p:nvSpPr>
        <p:spPr>
          <a:xfrm>
            <a:off x="1047565" y="223226"/>
            <a:ext cx="9534617" cy="46166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endParaRPr sz="2400" b="1">
              <a:highlight>
                <a:srgbClr val="FFFF00"/>
              </a:highlight>
            </a:endParaRPr>
          </a:p>
        </p:txBody>
      </p:sp>
      <p:pic>
        <p:nvPicPr>
          <p:cNvPr id="48" name="图片 4"/>
          <p:cNvPicPr>
            <a:picLocks noChangeAspect="1"/>
          </p:cNvPicPr>
          <p:nvPr/>
        </p:nvPicPr>
        <p:blipFill>
          <a:blip r:embed="rId1"/>
          <a:srcRect t="11527" b="12084"/>
          <a:stretch>
            <a:fillRect/>
          </a:stretch>
        </p:blipFill>
        <p:spPr>
          <a:xfrm>
            <a:off x="457200" y="2050275"/>
            <a:ext cx="3333890" cy="3395625"/>
          </a:xfrm>
          <a:prstGeom prst="rect">
            <a:avLst/>
          </a:prstGeom>
        </p:spPr>
      </p:pic>
      <p:sp>
        <p:nvSpPr>
          <p:cNvPr id="7" name="文本框 6"/>
          <p:cNvSpPr>
            <a:spLocks noGrp="1"/>
          </p:cNvSpPr>
          <p:nvPr/>
        </p:nvSpPr>
        <p:spPr>
          <a:xfrm>
            <a:off x="2362291" y="254792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>
            <a:spLocks noGrp="1"/>
          </p:cNvSpPr>
          <p:nvPr/>
        </p:nvSpPr>
        <p:spPr>
          <a:xfrm>
            <a:off x="2242463" y="332375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>
            <a:spLocks noGrp="1"/>
          </p:cNvSpPr>
          <p:nvPr/>
        </p:nvSpPr>
        <p:spPr>
          <a:xfrm>
            <a:off x="3062924" y="4395847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>
            <a:spLocks noGrp="1"/>
          </p:cNvSpPr>
          <p:nvPr/>
        </p:nvSpPr>
        <p:spPr>
          <a:xfrm>
            <a:off x="3076753" y="3213617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3076753" y="360359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1705119" y="246538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>
            <a:spLocks noGrp="1"/>
          </p:cNvSpPr>
          <p:nvPr/>
        </p:nvSpPr>
        <p:spPr>
          <a:xfrm>
            <a:off x="1585291" y="324121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>
            <a:spLocks noGrp="1"/>
          </p:cNvSpPr>
          <p:nvPr/>
        </p:nvSpPr>
        <p:spPr>
          <a:xfrm>
            <a:off x="864902" y="4265956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>
            <a:spLocks noGrp="1"/>
          </p:cNvSpPr>
          <p:nvPr/>
        </p:nvSpPr>
        <p:spPr>
          <a:xfrm>
            <a:off x="839528" y="302100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>
            <a:spLocks noGrp="1"/>
          </p:cNvSpPr>
          <p:nvPr/>
        </p:nvSpPr>
        <p:spPr>
          <a:xfrm>
            <a:off x="864902" y="3698547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9" name="图片 30"/>
          <p:cNvPicPr>
            <a:picLocks noChangeAspect="1"/>
          </p:cNvPicPr>
          <p:nvPr/>
        </p:nvPicPr>
        <p:blipFill>
          <a:blip r:embed="rId2"/>
          <a:srcRect t="15926" b="14815"/>
          <a:stretch>
            <a:fillRect/>
          </a:stretch>
        </p:blipFill>
        <p:spPr>
          <a:xfrm rot="16200000">
            <a:off x="8469118" y="2180218"/>
            <a:ext cx="3395625" cy="3135738"/>
          </a:xfrm>
          <a:prstGeom prst="rect">
            <a:avLst/>
          </a:prstGeom>
        </p:spPr>
      </p:pic>
      <p:sp>
        <p:nvSpPr>
          <p:cNvPr id="32" name="文本框 31"/>
          <p:cNvSpPr>
            <a:spLocks noGrp="1"/>
          </p:cNvSpPr>
          <p:nvPr/>
        </p:nvSpPr>
        <p:spPr>
          <a:xfrm>
            <a:off x="10710450" y="346832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2000" b="1"/>
          </a:p>
        </p:txBody>
      </p:sp>
      <p:sp>
        <p:nvSpPr>
          <p:cNvPr id="33" name="文本框 32"/>
          <p:cNvSpPr>
            <a:spLocks noGrp="1"/>
          </p:cNvSpPr>
          <p:nvPr/>
        </p:nvSpPr>
        <p:spPr>
          <a:xfrm>
            <a:off x="9801808" y="322123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2000" b="1"/>
          </a:p>
        </p:txBody>
      </p:sp>
      <p:sp>
        <p:nvSpPr>
          <p:cNvPr id="34" name="文本框 33"/>
          <p:cNvSpPr>
            <a:spLocks noGrp="1"/>
          </p:cNvSpPr>
          <p:nvPr/>
        </p:nvSpPr>
        <p:spPr>
          <a:xfrm>
            <a:off x="9433437" y="440782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endParaRPr sz="2000" b="1"/>
          </a:p>
        </p:txBody>
      </p:sp>
      <p:pic>
        <p:nvPicPr>
          <p:cNvPr id="63" name="图片 34"/>
          <p:cNvPicPr>
            <a:picLocks noChangeAspect="1"/>
          </p:cNvPicPr>
          <p:nvPr/>
        </p:nvPicPr>
        <p:blipFill>
          <a:blip r:embed="rId3"/>
          <a:srcRect l="27195" t="2845" r="12817" b="35173"/>
          <a:stretch>
            <a:fillRect/>
          </a:stretch>
        </p:blipFill>
        <p:spPr>
          <a:xfrm>
            <a:off x="4019690" y="2050275"/>
            <a:ext cx="4350772" cy="3395625"/>
          </a:xfrm>
          <a:prstGeom prst="rect">
            <a:avLst/>
          </a:prstGeom>
        </p:spPr>
      </p:pic>
      <p:sp>
        <p:nvSpPr>
          <p:cNvPr id="36" name="文本框 35"/>
          <p:cNvSpPr>
            <a:spLocks noGrp="1"/>
          </p:cNvSpPr>
          <p:nvPr/>
        </p:nvSpPr>
        <p:spPr>
          <a:xfrm>
            <a:off x="4211688" y="479953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endParaRPr sz="2000" b="1"/>
          </a:p>
        </p:txBody>
      </p:sp>
      <p:sp>
        <p:nvSpPr>
          <p:cNvPr id="37" name="文本框 36"/>
          <p:cNvSpPr>
            <a:spLocks noGrp="1"/>
          </p:cNvSpPr>
          <p:nvPr/>
        </p:nvSpPr>
        <p:spPr>
          <a:xfrm>
            <a:off x="5831772" y="416978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endParaRPr sz="2000" b="1"/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舵机 ID 设置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Servo ID setup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" name="矩形 43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按图示设置舵机编号，后续步骤使用相同 ID。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" name="矩形 44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Set the servo IDs as shown. The same IDs are used in the following steps.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" name="矩形 45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6" name="图片 6"/>
          <p:cNvPicPr>
            <a:picLocks noChangeAspect="1"/>
          </p:cNvPicPr>
          <p:nvPr/>
        </p:nvPicPr>
        <p:blipFill>
          <a:blip r:embed="rId1"/>
          <a:srcRect l="17091" t="15793" r="18875" b="28673"/>
          <a:stretch>
            <a:fillRect/>
          </a:stretch>
        </p:blipFill>
        <p:spPr>
          <a:xfrm>
            <a:off x="1616475" y="1847850"/>
            <a:ext cx="3426766" cy="3962400"/>
          </a:xfrm>
          <a:prstGeom prst="rect">
            <a:avLst/>
          </a:prstGeom>
        </p:spPr>
      </p:pic>
      <p:sp>
        <p:nvSpPr>
          <p:cNvPr id="9" name="文本框 8"/>
          <p:cNvSpPr>
            <a:spLocks noGrp="1"/>
          </p:cNvSpPr>
          <p:nvPr/>
        </p:nvSpPr>
        <p:spPr>
          <a:xfrm>
            <a:off x="1047565" y="223226"/>
            <a:ext cx="9534617" cy="46166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400" b="1"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4012708" y="684891"/>
            <a:ext cx="4756212" cy="46166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400" b="1">
              <a:highlight>
                <a:srgbClr val="FFFF00"/>
              </a:highlight>
            </a:endParaRPr>
          </a:p>
        </p:txBody>
      </p:sp>
      <p:cxnSp>
        <p:nvCxnSpPr>
          <p:cNvPr id="29" name="直接箭头连接符 11"/>
          <p:cNvCxnSpPr/>
          <p:nvPr/>
        </p:nvCxnSpPr>
        <p:spPr>
          <a:xfrm>
            <a:off x="3726901" y="3829050"/>
            <a:ext cx="789725" cy="31355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14"/>
          <p:cNvPicPr>
            <a:picLocks noChangeAspect="1"/>
          </p:cNvPicPr>
          <p:nvPr/>
        </p:nvPicPr>
        <p:blipFill>
          <a:blip r:embed="rId2"/>
          <a:srcRect t="20712" r="17500" b="32556"/>
          <a:stretch>
            <a:fillRect/>
          </a:stretch>
        </p:blipFill>
        <p:spPr>
          <a:xfrm>
            <a:off x="5328992" y="1847850"/>
            <a:ext cx="5246533" cy="3962400"/>
          </a:xfrm>
          <a:prstGeom prst="rect">
            <a:avLst/>
          </a:prstGeom>
        </p:spPr>
      </p:pic>
      <p:sp>
        <p:nvSpPr>
          <p:cNvPr id="17" name="文本框 16"/>
          <p:cNvSpPr>
            <a:spLocks noGrp="1"/>
          </p:cNvSpPr>
          <p:nvPr/>
        </p:nvSpPr>
        <p:spPr>
          <a:xfrm>
            <a:off x="1944579" y="1486345"/>
            <a:ext cx="8302841" cy="46166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400" b="1"/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舵机副舵盘拆卸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Secondary servo horn removal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57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保留 ID30、ID31 的副舵盘，ID10、ID20、ID32 可选拆卸。其余舵机拆除副舵盘，勿拆输出轴。</a:t>
            </a:r>
            <a:endParaRPr sz="157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57200" y="1285875"/>
            <a:ext cx="11277600" cy="4667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Keep the secondary horns on ID30 and ID31. Removal is optional for ID10, ID20 and ID32.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Remove the secondary horns from all other servos. Do not remove the output shafts.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2" name="图片 4"/>
          <p:cNvPicPr>
            <a:picLocks noChangeAspect="1"/>
          </p:cNvPicPr>
          <p:nvPr/>
        </p:nvPicPr>
        <p:blipFill>
          <a:blip r:embed="rId1"/>
          <a:srcRect l="18807" t="14628" r="14061" b="21165"/>
          <a:stretch>
            <a:fillRect/>
          </a:stretch>
        </p:blipFill>
        <p:spPr>
          <a:xfrm>
            <a:off x="1623356" y="1685925"/>
            <a:ext cx="3008256" cy="4124325"/>
          </a:xfrm>
          <a:prstGeom prst="rect">
            <a:avLst/>
          </a:prstGeom>
        </p:spPr>
      </p:pic>
      <p:sp>
        <p:nvSpPr>
          <p:cNvPr id="6" name="文本框 5"/>
          <p:cNvSpPr>
            <a:spLocks noGrp="1"/>
          </p:cNvSpPr>
          <p:nvPr/>
        </p:nvSpPr>
        <p:spPr>
          <a:xfrm>
            <a:off x="3862858" y="250060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>
            <a:spLocks noGrp="1"/>
          </p:cNvSpPr>
          <p:nvPr/>
        </p:nvSpPr>
        <p:spPr>
          <a:xfrm>
            <a:off x="2218759" y="232279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5" name="图片 8"/>
          <p:cNvPicPr>
            <a:picLocks noChangeAspect="1"/>
          </p:cNvPicPr>
          <p:nvPr/>
        </p:nvPicPr>
        <p:blipFill>
          <a:blip r:embed="rId2"/>
          <a:srcRect t="6327" b="3163"/>
          <a:stretch>
            <a:fillRect/>
          </a:stretch>
        </p:blipFill>
        <p:spPr>
          <a:xfrm>
            <a:off x="4917362" y="1685925"/>
            <a:ext cx="5651282" cy="4124325"/>
          </a:xfrm>
          <a:prstGeom prst="rect">
            <a:avLst/>
          </a:prstGeom>
        </p:spPr>
      </p:pic>
      <p:sp>
        <p:nvSpPr>
          <p:cNvPr id="10" name="文本框 9"/>
          <p:cNvSpPr>
            <a:spLocks noGrp="1"/>
          </p:cNvSpPr>
          <p:nvPr/>
        </p:nvSpPr>
        <p:spPr>
          <a:xfrm>
            <a:off x="8109041" y="302240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7081206" y="302240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>
            <a:spLocks noGrp="1"/>
          </p:cNvSpPr>
          <p:nvPr/>
        </p:nvSpPr>
        <p:spPr>
          <a:xfrm>
            <a:off x="7076290" y="2303894"/>
            <a:ext cx="133350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走线方向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Cable routing</a:t>
            </a:r>
            <a:endParaRPr b="1"/>
          </a:p>
        </p:txBody>
      </p:sp>
      <p:cxnSp>
        <p:nvCxnSpPr>
          <p:cNvPr id="49" name="直接箭头连接符 15"/>
          <p:cNvCxnSpPr/>
          <p:nvPr/>
        </p:nvCxnSpPr>
        <p:spPr>
          <a:xfrm>
            <a:off x="7782740" y="2824298"/>
            <a:ext cx="0" cy="798713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>
            <a:spLocks noGrp="1"/>
          </p:cNvSpPr>
          <p:nvPr/>
        </p:nvSpPr>
        <p:spPr>
          <a:xfrm>
            <a:off x="6878210" y="4312515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9" name="椭圆 18"/>
          <p:cNvSpPr>
            <a:spLocks noGrp="1"/>
          </p:cNvSpPr>
          <p:nvPr/>
        </p:nvSpPr>
        <p:spPr>
          <a:xfrm>
            <a:off x="6878210" y="3347550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0" name="椭圆 19"/>
          <p:cNvSpPr>
            <a:spLocks noGrp="1"/>
          </p:cNvSpPr>
          <p:nvPr/>
        </p:nvSpPr>
        <p:spPr>
          <a:xfrm>
            <a:off x="7364050" y="3372934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1" name="椭圆 20"/>
          <p:cNvSpPr>
            <a:spLocks noGrp="1"/>
          </p:cNvSpPr>
          <p:nvPr/>
        </p:nvSpPr>
        <p:spPr>
          <a:xfrm>
            <a:off x="7935635" y="3372934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2" name="椭圆 21"/>
          <p:cNvSpPr>
            <a:spLocks noGrp="1"/>
          </p:cNvSpPr>
          <p:nvPr/>
        </p:nvSpPr>
        <p:spPr>
          <a:xfrm>
            <a:off x="8365836" y="3347550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3" name="椭圆 22"/>
          <p:cNvSpPr>
            <a:spLocks noGrp="1"/>
          </p:cNvSpPr>
          <p:nvPr/>
        </p:nvSpPr>
        <p:spPr>
          <a:xfrm>
            <a:off x="8389375" y="4312515"/>
            <a:ext cx="265721" cy="285645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6" name="文本框 25"/>
          <p:cNvSpPr>
            <a:spLocks noGrp="1"/>
          </p:cNvSpPr>
          <p:nvPr/>
        </p:nvSpPr>
        <p:spPr>
          <a:xfrm>
            <a:off x="7087341" y="4888642"/>
            <a:ext cx="13906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B423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B423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暂不装螺丝</a:t>
            </a:r>
            <a:endParaRPr b="1"/>
          </a:p>
          <a:p>
            <a:pPr algn="ctr">
              <a:buNone/>
              <a:defRPr sz="1350" b="1">
                <a:solidFill>
                  <a:srgbClr val="B423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B423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 screws yet</a:t>
            </a:r>
            <a:endParaRPr b="1"/>
          </a:p>
        </p:txBody>
      </p:sp>
      <p:sp>
        <p:nvSpPr>
          <p:cNvPr id="27" name="椭圆 26"/>
          <p:cNvSpPr>
            <a:spLocks noGrp="1"/>
          </p:cNvSpPr>
          <p:nvPr/>
        </p:nvSpPr>
        <p:spPr>
          <a:xfrm>
            <a:off x="7323760" y="4312515"/>
            <a:ext cx="265721" cy="28564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8" name="椭圆 27"/>
          <p:cNvSpPr>
            <a:spLocks noGrp="1"/>
          </p:cNvSpPr>
          <p:nvPr/>
        </p:nvSpPr>
        <p:spPr>
          <a:xfrm>
            <a:off x="7935635" y="4312515"/>
            <a:ext cx="265721" cy="285645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cxnSp>
        <p:nvCxnSpPr>
          <p:cNvPr id="59" name="直接连接符 29"/>
          <p:cNvCxnSpPr>
            <a:stCxn id="26" idx="0"/>
            <a:endCxn id="27" idx="5"/>
          </p:cNvCxnSpPr>
          <p:nvPr/>
        </p:nvCxnSpPr>
        <p:spPr>
          <a:xfrm flipH="1" flipV="1">
            <a:off x="7550567" y="4556328"/>
            <a:ext cx="232099" cy="332314"/>
          </a:xfrm>
          <a:prstGeom prst="bentConnector4">
            <a:avLst>
              <a:gd name="adj1" fmla="val 0"/>
              <a:gd name="adj2" fmla="val 50000"/>
            </a:avLst>
          </a:prstGeom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直接连接符 30"/>
          <p:cNvSpPr>
            <a:spLocks noGrp="1"/>
          </p:cNvSpPr>
          <p:nvPr/>
        </p:nvSpPr>
        <p:spPr>
          <a:xfrm flipV="1">
            <a:off x="7776689" y="4577203"/>
            <a:ext cx="200564" cy="362535"/>
          </a:xfrm>
          <a:prstGeom prst="line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文本框 1"/>
          <p:cNvSpPr>
            <a:spLocks noGrp="1"/>
          </p:cNvSpPr>
          <p:nvPr/>
        </p:nvSpPr>
        <p:spPr>
          <a:xfrm>
            <a:off x="2803525" y="594106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底部舵机与连接板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Base servos and connecting plate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按箭头方向走线，红圈孔位暂不安装螺丝。</a:t>
            </a:r>
            <a:r>
              <a:rPr lang="en-US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15cm</a:t>
            </a:r>
            <a:r>
              <a:rPr lang="zh-CN" altLang="en-US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长舵机线用于</a:t>
            </a:r>
            <a:r>
              <a:rPr lang="en-US" altLang="zh-CN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ID10</a:t>
            </a:r>
            <a:r>
              <a:rPr lang="zh-CN" altLang="en-US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lang="zh-CN" altLang="en-US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连接</a:t>
            </a:r>
            <a:r>
              <a:rPr lang="zh-CN" altLang="en-US"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主板。</a:t>
            </a:r>
            <a:endParaRPr lang="zh-CN" altLang="en-US"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457200" y="13620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Route the cables as shown. Leave the holes marked in red without screws for now.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altLang="zh-CN"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 cm servo wire, used to connect ID10 and ID20 to the main board.</a:t>
            </a:r>
            <a:endParaRPr lang="en-US" altLang="zh-CN"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M2×6：6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6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3" name="图片 4"/>
          <p:cNvPicPr>
            <a:picLocks noChangeAspect="1"/>
          </p:cNvPicPr>
          <p:nvPr/>
        </p:nvPicPr>
        <p:blipFill>
          <a:blip r:embed="rId1"/>
          <a:srcRect l="23365" t="8324" r="25247" b="565"/>
          <a:stretch>
            <a:fillRect/>
          </a:stretch>
        </p:blipFill>
        <p:spPr>
          <a:xfrm>
            <a:off x="457200" y="1200914"/>
            <a:ext cx="3422844" cy="4551421"/>
          </a:xfrm>
          <a:prstGeom prst="rect">
            <a:avLst/>
          </a:prstGeom>
        </p:spPr>
      </p:pic>
      <p:pic>
        <p:nvPicPr>
          <p:cNvPr id="44" name="图片 6"/>
          <p:cNvPicPr>
            <a:picLocks noChangeAspect="1"/>
          </p:cNvPicPr>
          <p:nvPr/>
        </p:nvPicPr>
        <p:blipFill>
          <a:blip r:embed="rId2"/>
          <a:srcRect l="18700" r="18105"/>
          <a:stretch>
            <a:fillRect/>
          </a:stretch>
        </p:blipFill>
        <p:spPr>
          <a:xfrm>
            <a:off x="4108644" y="1200914"/>
            <a:ext cx="3835010" cy="4551421"/>
          </a:xfrm>
          <a:prstGeom prst="rect">
            <a:avLst/>
          </a:prstGeom>
        </p:spPr>
      </p:pic>
      <p:pic>
        <p:nvPicPr>
          <p:cNvPr id="45" name="图片 8"/>
          <p:cNvPicPr>
            <a:picLocks noChangeAspect="1"/>
          </p:cNvPicPr>
          <p:nvPr/>
        </p:nvPicPr>
        <p:blipFill>
          <a:blip r:embed="rId3"/>
          <a:srcRect l="18056" r="23238"/>
          <a:stretch>
            <a:fillRect/>
          </a:stretch>
        </p:blipFill>
        <p:spPr>
          <a:xfrm>
            <a:off x="8172254" y="1200914"/>
            <a:ext cx="3562546" cy="4551421"/>
          </a:xfrm>
          <a:prstGeom prst="rect">
            <a:avLst/>
          </a:prstGeom>
        </p:spPr>
      </p:pic>
      <p:cxnSp>
        <p:nvCxnSpPr>
          <p:cNvPr id="46" name="直接箭头连接符 10"/>
          <p:cNvCxnSpPr/>
          <p:nvPr/>
        </p:nvCxnSpPr>
        <p:spPr>
          <a:xfrm flipV="1">
            <a:off x="5539453" y="4066122"/>
            <a:ext cx="0" cy="71789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11"/>
          <p:cNvCxnSpPr/>
          <p:nvPr/>
        </p:nvCxnSpPr>
        <p:spPr>
          <a:xfrm flipV="1">
            <a:off x="6421816" y="4066122"/>
            <a:ext cx="0" cy="71789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12"/>
          <p:cNvCxnSpPr/>
          <p:nvPr/>
        </p:nvCxnSpPr>
        <p:spPr>
          <a:xfrm flipH="1" flipV="1">
            <a:off x="10315369" y="4468416"/>
            <a:ext cx="711151" cy="40557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14"/>
          <p:cNvCxnSpPr/>
          <p:nvPr/>
        </p:nvCxnSpPr>
        <p:spPr>
          <a:xfrm flipH="1" flipV="1">
            <a:off x="10913377" y="4006007"/>
            <a:ext cx="705320" cy="2919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>
            <a:spLocks noGrp="1"/>
          </p:cNvSpPr>
          <p:nvPr/>
        </p:nvSpPr>
        <p:spPr>
          <a:xfrm>
            <a:off x="5641895" y="4823079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10491031" y="4988479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20" name="文本框 19"/>
          <p:cNvSpPr>
            <a:spLocks noGrp="1"/>
          </p:cNvSpPr>
          <p:nvPr/>
        </p:nvSpPr>
        <p:spPr>
          <a:xfrm>
            <a:off x="3150870" y="6068695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底座支架安装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Base bracket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8" name="图片 25"/>
          <p:cNvPicPr>
            <a:picLocks noChangeAspect="1"/>
          </p:cNvPicPr>
          <p:nvPr/>
        </p:nvPicPr>
        <p:blipFill>
          <a:blip r:embed="rId1"/>
          <a:srcRect l="12182" t="13599" r="24822" b="14931"/>
          <a:stretch>
            <a:fillRect/>
          </a:stretch>
        </p:blipFill>
        <p:spPr>
          <a:xfrm>
            <a:off x="6346248" y="1184111"/>
            <a:ext cx="5388552" cy="4585028"/>
          </a:xfrm>
          <a:prstGeom prst="rect">
            <a:avLst/>
          </a:prstGeom>
        </p:spPr>
      </p:pic>
      <p:pic>
        <p:nvPicPr>
          <p:cNvPr id="39" name="图片 4"/>
          <p:cNvPicPr>
            <a:picLocks noChangeAspect="1"/>
          </p:cNvPicPr>
          <p:nvPr/>
        </p:nvPicPr>
        <p:blipFill>
          <a:blip r:embed="rId2"/>
          <a:srcRect l="5400" t="10695" r="8037" b="5277"/>
          <a:stretch>
            <a:fillRect/>
          </a:stretch>
        </p:blipFill>
        <p:spPr>
          <a:xfrm>
            <a:off x="457200" y="1184111"/>
            <a:ext cx="5603298" cy="4585028"/>
          </a:xfrm>
          <a:prstGeom prst="rect">
            <a:avLst/>
          </a:prstGeom>
        </p:spPr>
      </p:pic>
      <p:cxnSp>
        <p:nvCxnSpPr>
          <p:cNvPr id="40" name="直接箭头连接符 5"/>
          <p:cNvCxnSpPr/>
          <p:nvPr/>
        </p:nvCxnSpPr>
        <p:spPr>
          <a:xfrm flipH="1" flipV="1">
            <a:off x="3975126" y="2528453"/>
            <a:ext cx="628965" cy="637516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直接连接符 7"/>
          <p:cNvSpPr>
            <a:spLocks noGrp="1"/>
          </p:cNvSpPr>
          <p:nvPr/>
        </p:nvSpPr>
        <p:spPr>
          <a:xfrm flipH="1">
            <a:off x="1327061" y="3938953"/>
            <a:ext cx="148296" cy="477405"/>
          </a:xfrm>
          <a:prstGeom prst="line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sp>
        <p:nvSpPr>
          <p:cNvPr id="11" name="直接连接符 10"/>
          <p:cNvSpPr>
            <a:spLocks noGrp="1"/>
          </p:cNvSpPr>
          <p:nvPr/>
        </p:nvSpPr>
        <p:spPr>
          <a:xfrm flipV="1">
            <a:off x="1758560" y="2597537"/>
            <a:ext cx="586659" cy="765446"/>
          </a:xfrm>
          <a:prstGeom prst="line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sp>
      <p:cxnSp>
        <p:nvCxnSpPr>
          <p:cNvPr id="43" name="直接箭头连接符 14"/>
          <p:cNvCxnSpPr/>
          <p:nvPr/>
        </p:nvCxnSpPr>
        <p:spPr>
          <a:xfrm>
            <a:off x="5055842" y="3732374"/>
            <a:ext cx="222557" cy="74463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20"/>
          <p:cNvCxnSpPr/>
          <p:nvPr/>
        </p:nvCxnSpPr>
        <p:spPr>
          <a:xfrm>
            <a:off x="8490050" y="2796151"/>
            <a:ext cx="710056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>
            <a:spLocks noGrp="1"/>
          </p:cNvSpPr>
          <p:nvPr/>
        </p:nvSpPr>
        <p:spPr>
          <a:xfrm>
            <a:off x="9054906" y="2062786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cxnSp>
        <p:nvCxnSpPr>
          <p:cNvPr id="46" name="直接箭头连接符 26"/>
          <p:cNvCxnSpPr/>
          <p:nvPr/>
        </p:nvCxnSpPr>
        <p:spPr>
          <a:xfrm>
            <a:off x="7345352" y="2291386"/>
            <a:ext cx="710056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27"/>
          <p:cNvCxnSpPr/>
          <p:nvPr/>
        </p:nvCxnSpPr>
        <p:spPr>
          <a:xfrm>
            <a:off x="7463056" y="2760777"/>
            <a:ext cx="710056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28"/>
          <p:cNvCxnSpPr/>
          <p:nvPr/>
        </p:nvCxnSpPr>
        <p:spPr>
          <a:xfrm>
            <a:off x="8490050" y="3408373"/>
            <a:ext cx="710056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6104890" y="543433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侧支架与轴承安装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Side brackets and bearings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M2×6：8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8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8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5785" y="1685925"/>
            <a:ext cx="3093244" cy="4124325"/>
          </a:xfrm>
          <a:prstGeom prst="rect">
            <a:avLst/>
          </a:prstGeom>
        </p:spPr>
      </p:pic>
      <p:pic>
        <p:nvPicPr>
          <p:cNvPr id="3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778" y="1685925"/>
            <a:ext cx="3093244" cy="4124325"/>
          </a:xfrm>
          <a:prstGeom prst="rect">
            <a:avLst/>
          </a:prstGeom>
        </p:spPr>
      </p:pic>
      <p:sp>
        <p:nvSpPr>
          <p:cNvPr id="13" name="任意多边形: 形状 12"/>
          <p:cNvSpPr>
            <a:spLocks noGrp="1"/>
          </p:cNvSpPr>
          <p:nvPr/>
        </p:nvSpPr>
        <p:spPr>
          <a:xfrm>
            <a:off x="3194007" y="2513518"/>
            <a:ext cx="1228667" cy="1878909"/>
          </a:xfrm>
          <a:custGeom>
            <a:avLst/>
            <a:gdLst>
              <a:gd name="connsiteX0" fmla="*/ 1526959 w 1526959"/>
              <a:gd name="connsiteY0" fmla="*/ 159798 h 2335073"/>
              <a:gd name="connsiteX1" fmla="*/ 1518082 w 1526959"/>
              <a:gd name="connsiteY1" fmla="*/ 106532 h 2335073"/>
              <a:gd name="connsiteX2" fmla="*/ 1402672 w 1526959"/>
              <a:gd name="connsiteY2" fmla="*/ 0 h 2335073"/>
              <a:gd name="connsiteX3" fmla="*/ 1207363 w 1526959"/>
              <a:gd name="connsiteY3" fmla="*/ 79899 h 2335073"/>
              <a:gd name="connsiteX4" fmla="*/ 1145220 w 1526959"/>
              <a:gd name="connsiteY4" fmla="*/ 168676 h 2335073"/>
              <a:gd name="connsiteX5" fmla="*/ 1127464 w 1526959"/>
              <a:gd name="connsiteY5" fmla="*/ 230820 h 2335073"/>
              <a:gd name="connsiteX6" fmla="*/ 1083076 w 1526959"/>
              <a:gd name="connsiteY6" fmla="*/ 656948 h 2335073"/>
              <a:gd name="connsiteX7" fmla="*/ 1029810 w 1526959"/>
              <a:gd name="connsiteY7" fmla="*/ 798991 h 2335073"/>
              <a:gd name="connsiteX8" fmla="*/ 976544 w 1526959"/>
              <a:gd name="connsiteY8" fmla="*/ 967666 h 2335073"/>
              <a:gd name="connsiteX9" fmla="*/ 852257 w 1526959"/>
              <a:gd name="connsiteY9" fmla="*/ 1509204 h 2335073"/>
              <a:gd name="connsiteX10" fmla="*/ 745725 w 1526959"/>
              <a:gd name="connsiteY10" fmla="*/ 1890944 h 2335073"/>
              <a:gd name="connsiteX11" fmla="*/ 710214 w 1526959"/>
              <a:gd name="connsiteY11" fmla="*/ 2024109 h 2335073"/>
              <a:gd name="connsiteX12" fmla="*/ 550416 w 1526959"/>
              <a:gd name="connsiteY12" fmla="*/ 2246051 h 2335073"/>
              <a:gd name="connsiteX13" fmla="*/ 381740 w 1526959"/>
              <a:gd name="connsiteY13" fmla="*/ 2325950 h 2335073"/>
              <a:gd name="connsiteX14" fmla="*/ 0 w 1526959"/>
              <a:gd name="connsiteY14" fmla="*/ 2334827 h 2335073"/>
            </a:gdLst>
            <a:ahLst/>
            <a:cxnLst/>
            <a:rect l="l" t="t" r="r" b="b"/>
            <a:pathLst>
              <a:path w="1526959" h="2335073">
                <a:moveTo>
                  <a:pt x="1526959" y="159798"/>
                </a:moveTo>
                <a:cubicBezTo>
                  <a:pt x="1524000" y="142043"/>
                  <a:pt x="1527622" y="121796"/>
                  <a:pt x="1518082" y="106532"/>
                </a:cubicBezTo>
                <a:cubicBezTo>
                  <a:pt x="1468777" y="27643"/>
                  <a:pt x="1460679" y="29004"/>
                  <a:pt x="1402672" y="0"/>
                </a:cubicBezTo>
                <a:cubicBezTo>
                  <a:pt x="1317330" y="12192"/>
                  <a:pt x="1295034" y="8168"/>
                  <a:pt x="1207363" y="79899"/>
                </a:cubicBezTo>
                <a:cubicBezTo>
                  <a:pt x="1179406" y="102773"/>
                  <a:pt x="1165934" y="139084"/>
                  <a:pt x="1145220" y="168676"/>
                </a:cubicBezTo>
                <a:cubicBezTo>
                  <a:pt x="1139301" y="189391"/>
                  <a:pt x="1130221" y="209454"/>
                  <a:pt x="1127464" y="230820"/>
                </a:cubicBezTo>
                <a:cubicBezTo>
                  <a:pt x="1111285" y="356203"/>
                  <a:pt x="1110996" y="532859"/>
                  <a:pt x="1083076" y="656948"/>
                </a:cubicBezTo>
                <a:cubicBezTo>
                  <a:pt x="1071976" y="706282"/>
                  <a:pt x="1046210" y="751157"/>
                  <a:pt x="1029810" y="798991"/>
                </a:cubicBezTo>
                <a:cubicBezTo>
                  <a:pt x="1010687" y="854766"/>
                  <a:pt x="992393" y="910874"/>
                  <a:pt x="976544" y="967666"/>
                </a:cubicBezTo>
                <a:cubicBezTo>
                  <a:pt x="926075" y="1148512"/>
                  <a:pt x="892894" y="1324773"/>
                  <a:pt x="852257" y="1509204"/>
                </a:cubicBezTo>
                <a:cubicBezTo>
                  <a:pt x="781515" y="1830265"/>
                  <a:pt x="840593" y="1580465"/>
                  <a:pt x="745725" y="1890944"/>
                </a:cubicBezTo>
                <a:cubicBezTo>
                  <a:pt x="732301" y="1934878"/>
                  <a:pt x="727779" y="1981660"/>
                  <a:pt x="710214" y="2024109"/>
                </a:cubicBezTo>
                <a:cubicBezTo>
                  <a:pt x="684360" y="2086588"/>
                  <a:pt x="609523" y="2205287"/>
                  <a:pt x="550416" y="2246051"/>
                </a:cubicBezTo>
                <a:cubicBezTo>
                  <a:pt x="499201" y="2281372"/>
                  <a:pt x="442262" y="2311540"/>
                  <a:pt x="381740" y="2325950"/>
                </a:cubicBezTo>
                <a:cubicBezTo>
                  <a:pt x="333660" y="2337398"/>
                  <a:pt x="58696" y="2334827"/>
                  <a:pt x="0" y="2334827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4" name="任意多边形: 形状 13"/>
          <p:cNvSpPr>
            <a:spLocks noGrp="1"/>
          </p:cNvSpPr>
          <p:nvPr/>
        </p:nvSpPr>
        <p:spPr>
          <a:xfrm>
            <a:off x="3308282" y="3135018"/>
            <a:ext cx="1807324" cy="1893011"/>
          </a:xfrm>
          <a:custGeom>
            <a:avLst/>
            <a:gdLst>
              <a:gd name="connsiteX0" fmla="*/ 0 w 2246050"/>
              <a:gd name="connsiteY0" fmla="*/ 2352582 h 2352582"/>
              <a:gd name="connsiteX1" fmla="*/ 319596 w 2246050"/>
              <a:gd name="connsiteY1" fmla="*/ 2299316 h 2352582"/>
              <a:gd name="connsiteX2" fmla="*/ 701336 w 2246050"/>
              <a:gd name="connsiteY2" fmla="*/ 2201662 h 2352582"/>
              <a:gd name="connsiteX3" fmla="*/ 798990 w 2246050"/>
              <a:gd name="connsiteY3" fmla="*/ 2148396 h 2352582"/>
              <a:gd name="connsiteX4" fmla="*/ 923278 w 2246050"/>
              <a:gd name="connsiteY4" fmla="*/ 2104007 h 2352582"/>
              <a:gd name="connsiteX5" fmla="*/ 1171852 w 2246050"/>
              <a:gd name="connsiteY5" fmla="*/ 1917576 h 2352582"/>
              <a:gd name="connsiteX6" fmla="*/ 1233996 w 2246050"/>
              <a:gd name="connsiteY6" fmla="*/ 1864310 h 2352582"/>
              <a:gd name="connsiteX7" fmla="*/ 1278384 w 2246050"/>
              <a:gd name="connsiteY7" fmla="*/ 1811044 h 2352582"/>
              <a:gd name="connsiteX8" fmla="*/ 1358283 w 2246050"/>
              <a:gd name="connsiteY8" fmla="*/ 1766656 h 2352582"/>
              <a:gd name="connsiteX9" fmla="*/ 1580225 w 2246050"/>
              <a:gd name="connsiteY9" fmla="*/ 1642368 h 2352582"/>
              <a:gd name="connsiteX10" fmla="*/ 1882066 w 2246050"/>
              <a:gd name="connsiteY10" fmla="*/ 1526959 h 2352582"/>
              <a:gd name="connsiteX11" fmla="*/ 1961965 w 2246050"/>
              <a:gd name="connsiteY11" fmla="*/ 1464815 h 2352582"/>
              <a:gd name="connsiteX12" fmla="*/ 2024109 w 2246050"/>
              <a:gd name="connsiteY12" fmla="*/ 1322772 h 2352582"/>
              <a:gd name="connsiteX13" fmla="*/ 2032986 w 2246050"/>
              <a:gd name="connsiteY13" fmla="*/ 1251751 h 2352582"/>
              <a:gd name="connsiteX14" fmla="*/ 2095130 w 2246050"/>
              <a:gd name="connsiteY14" fmla="*/ 1065320 h 2352582"/>
              <a:gd name="connsiteX15" fmla="*/ 2130641 w 2246050"/>
              <a:gd name="connsiteY15" fmla="*/ 932155 h 2352582"/>
              <a:gd name="connsiteX16" fmla="*/ 2175029 w 2246050"/>
              <a:gd name="connsiteY16" fmla="*/ 790112 h 2352582"/>
              <a:gd name="connsiteX17" fmla="*/ 2130641 w 2246050"/>
              <a:gd name="connsiteY17" fmla="*/ 514904 h 2352582"/>
              <a:gd name="connsiteX18" fmla="*/ 2104008 w 2246050"/>
              <a:gd name="connsiteY18" fmla="*/ 319596 h 2352582"/>
              <a:gd name="connsiteX19" fmla="*/ 2166151 w 2246050"/>
              <a:gd name="connsiteY19" fmla="*/ 195308 h 2352582"/>
              <a:gd name="connsiteX20" fmla="*/ 2219417 w 2246050"/>
              <a:gd name="connsiteY20" fmla="*/ 71021 h 2352582"/>
              <a:gd name="connsiteX21" fmla="*/ 2246050 w 2246050"/>
              <a:gd name="connsiteY21" fmla="*/ 0 h 2352582"/>
            </a:gdLst>
            <a:ahLst/>
            <a:cxnLst/>
            <a:rect l="l" t="t" r="r" b="b"/>
            <a:pathLst>
              <a:path w="2246050" h="2352582">
                <a:moveTo>
                  <a:pt x="0" y="2352582"/>
                </a:moveTo>
                <a:cubicBezTo>
                  <a:pt x="127865" y="2336598"/>
                  <a:pt x="141642" y="2336134"/>
                  <a:pt x="319596" y="2299316"/>
                </a:cubicBezTo>
                <a:cubicBezTo>
                  <a:pt x="348296" y="2293378"/>
                  <a:pt x="621021" y="2235126"/>
                  <a:pt x="701336" y="2201662"/>
                </a:cubicBezTo>
                <a:cubicBezTo>
                  <a:pt x="735563" y="2187401"/>
                  <a:pt x="765051" y="2163329"/>
                  <a:pt x="798990" y="2148396"/>
                </a:cubicBezTo>
                <a:cubicBezTo>
                  <a:pt x="839257" y="2130679"/>
                  <a:pt x="883618" y="2123044"/>
                  <a:pt x="923278" y="2104007"/>
                </a:cubicBezTo>
                <a:cubicBezTo>
                  <a:pt x="1005401" y="2064588"/>
                  <a:pt x="1110249" y="1968912"/>
                  <a:pt x="1171852" y="1917576"/>
                </a:cubicBezTo>
                <a:cubicBezTo>
                  <a:pt x="1192811" y="1900110"/>
                  <a:pt x="1216530" y="1885269"/>
                  <a:pt x="1233996" y="1864310"/>
                </a:cubicBezTo>
                <a:cubicBezTo>
                  <a:pt x="1248792" y="1846555"/>
                  <a:pt x="1260210" y="1825323"/>
                  <a:pt x="1278384" y="1811044"/>
                </a:cubicBezTo>
                <a:cubicBezTo>
                  <a:pt x="1302341" y="1792221"/>
                  <a:pt x="1332378" y="1782692"/>
                  <a:pt x="1358283" y="1766656"/>
                </a:cubicBezTo>
                <a:cubicBezTo>
                  <a:pt x="1490088" y="1685063"/>
                  <a:pt x="1435974" y="1700682"/>
                  <a:pt x="1580225" y="1642368"/>
                </a:cubicBezTo>
                <a:cubicBezTo>
                  <a:pt x="1680091" y="1601997"/>
                  <a:pt x="1882066" y="1526959"/>
                  <a:pt x="1882066" y="1526959"/>
                </a:cubicBezTo>
                <a:cubicBezTo>
                  <a:pt x="1908699" y="1506244"/>
                  <a:pt x="1942697" y="1492513"/>
                  <a:pt x="1961965" y="1464815"/>
                </a:cubicBezTo>
                <a:cubicBezTo>
                  <a:pt x="1991478" y="1422390"/>
                  <a:pt x="2024109" y="1322772"/>
                  <a:pt x="2024109" y="1322772"/>
                </a:cubicBezTo>
                <a:cubicBezTo>
                  <a:pt x="2027068" y="1299098"/>
                  <a:pt x="2027811" y="1275041"/>
                  <a:pt x="2032986" y="1251751"/>
                </a:cubicBezTo>
                <a:cubicBezTo>
                  <a:pt x="2051862" y="1166808"/>
                  <a:pt x="2068915" y="1150517"/>
                  <a:pt x="2095130" y="1065320"/>
                </a:cubicBezTo>
                <a:cubicBezTo>
                  <a:pt x="2108640" y="1021412"/>
                  <a:pt x="2117833" y="976273"/>
                  <a:pt x="2130641" y="932155"/>
                </a:cubicBezTo>
                <a:cubicBezTo>
                  <a:pt x="2144472" y="884516"/>
                  <a:pt x="2160233" y="837460"/>
                  <a:pt x="2175029" y="790112"/>
                </a:cubicBezTo>
                <a:cubicBezTo>
                  <a:pt x="2160233" y="698376"/>
                  <a:pt x="2151535" y="605446"/>
                  <a:pt x="2130641" y="514904"/>
                </a:cubicBezTo>
                <a:cubicBezTo>
                  <a:pt x="2101860" y="390185"/>
                  <a:pt x="2053535" y="496252"/>
                  <a:pt x="2104008" y="319596"/>
                </a:cubicBezTo>
                <a:cubicBezTo>
                  <a:pt x="2116733" y="275059"/>
                  <a:pt x="2146646" y="237320"/>
                  <a:pt x="2166151" y="195308"/>
                </a:cubicBezTo>
                <a:cubicBezTo>
                  <a:pt x="2185132" y="154426"/>
                  <a:pt x="2202351" y="112739"/>
                  <a:pt x="2219417" y="71021"/>
                </a:cubicBezTo>
                <a:cubicBezTo>
                  <a:pt x="2228990" y="47620"/>
                  <a:pt x="2246050" y="0"/>
                  <a:pt x="2246050" y="0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6" name="文本框 15"/>
          <p:cNvSpPr>
            <a:spLocks noGrp="1"/>
          </p:cNvSpPr>
          <p:nvPr/>
        </p:nvSpPr>
        <p:spPr>
          <a:xfrm>
            <a:off x="4588166" y="2262796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2838018" y="439340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6493463" y="261589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>
            <a:spLocks noGrp="1"/>
          </p:cNvSpPr>
          <p:nvPr/>
        </p:nvSpPr>
        <p:spPr>
          <a:xfrm>
            <a:off x="7829278" y="236588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6" name="直接箭头连接符 19"/>
          <p:cNvCxnSpPr/>
          <p:nvPr/>
        </p:nvCxnSpPr>
        <p:spPr>
          <a:xfrm flipH="1" flipV="1">
            <a:off x="7268462" y="3055769"/>
            <a:ext cx="446447" cy="3763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21"/>
          <p:cNvCxnSpPr/>
          <p:nvPr/>
        </p:nvCxnSpPr>
        <p:spPr>
          <a:xfrm flipH="1" flipV="1">
            <a:off x="7319659" y="3509880"/>
            <a:ext cx="446447" cy="3763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>
            <a:spLocks noGrp="1"/>
          </p:cNvSpPr>
          <p:nvPr/>
        </p:nvSpPr>
        <p:spPr>
          <a:xfrm>
            <a:off x="7772099" y="3429892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25" name="文本框 24"/>
          <p:cNvSpPr>
            <a:spLocks noGrp="1"/>
          </p:cNvSpPr>
          <p:nvPr/>
        </p:nvSpPr>
        <p:spPr>
          <a:xfrm>
            <a:off x="66101" y="2413523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26" name="文本框 25"/>
          <p:cNvSpPr>
            <a:spLocks noGrp="1"/>
          </p:cNvSpPr>
          <p:nvPr/>
        </p:nvSpPr>
        <p:spPr>
          <a:xfrm>
            <a:off x="66101" y="2834058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27" name="文本框 26"/>
          <p:cNvSpPr>
            <a:spLocks noGrp="1"/>
          </p:cNvSpPr>
          <p:nvPr/>
        </p:nvSpPr>
        <p:spPr>
          <a:xfrm>
            <a:off x="66101" y="3269974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3527425" y="551180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腿部舵机连接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Leg servo connection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先连接线缆，再固定舵机。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 the cables before securing the servos.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" name="图片 4"/>
          <p:cNvPicPr>
            <a:picLocks noChangeAspect="1"/>
          </p:cNvPicPr>
          <p:nvPr/>
        </p:nvPicPr>
        <p:blipFill>
          <a:blip r:embed="rId1"/>
          <a:srcRect t="13204" r="11453" b="14693"/>
          <a:stretch>
            <a:fillRect/>
          </a:stretch>
        </p:blipFill>
        <p:spPr>
          <a:xfrm>
            <a:off x="1756241" y="1143000"/>
            <a:ext cx="4298743" cy="4667250"/>
          </a:xfrm>
          <a:prstGeom prst="rect">
            <a:avLst/>
          </a:prstGeom>
        </p:spPr>
      </p:pic>
      <p:pic>
        <p:nvPicPr>
          <p:cNvPr id="30" name="图片 6"/>
          <p:cNvPicPr>
            <a:picLocks noChangeAspect="1"/>
          </p:cNvPicPr>
          <p:nvPr/>
        </p:nvPicPr>
        <p:blipFill>
          <a:blip r:embed="rId2"/>
          <a:srcRect t="21608" r="19018" b="25102"/>
          <a:stretch>
            <a:fillRect/>
          </a:stretch>
        </p:blipFill>
        <p:spPr>
          <a:xfrm rot="16200000">
            <a:off x="6054621" y="1429112"/>
            <a:ext cx="4667250" cy="4095025"/>
          </a:xfrm>
          <a:prstGeom prst="rect">
            <a:avLst/>
          </a:prstGeom>
        </p:spPr>
      </p:pic>
      <p:cxnSp>
        <p:nvCxnSpPr>
          <p:cNvPr id="31" name="直接箭头连接符 7"/>
          <p:cNvCxnSpPr/>
          <p:nvPr/>
        </p:nvCxnSpPr>
        <p:spPr>
          <a:xfrm flipH="1" flipV="1">
            <a:off x="9419914" y="4636358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8"/>
          <p:cNvCxnSpPr/>
          <p:nvPr/>
        </p:nvCxnSpPr>
        <p:spPr>
          <a:xfrm flipH="1" flipV="1">
            <a:off x="9311043" y="3357235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9"/>
          <p:cNvCxnSpPr/>
          <p:nvPr/>
        </p:nvCxnSpPr>
        <p:spPr>
          <a:xfrm flipH="1" flipV="1">
            <a:off x="8896326" y="3445159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10"/>
          <p:cNvCxnSpPr/>
          <p:nvPr/>
        </p:nvCxnSpPr>
        <p:spPr>
          <a:xfrm flipH="1" flipV="1">
            <a:off x="8787365" y="4745319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11"/>
          <p:cNvCxnSpPr/>
          <p:nvPr/>
        </p:nvCxnSpPr>
        <p:spPr>
          <a:xfrm flipH="1" flipV="1">
            <a:off x="8154727" y="4744689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12"/>
          <p:cNvCxnSpPr/>
          <p:nvPr/>
        </p:nvCxnSpPr>
        <p:spPr>
          <a:xfrm flipH="1" flipV="1">
            <a:off x="8045855" y="3465567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13"/>
          <p:cNvCxnSpPr/>
          <p:nvPr/>
        </p:nvCxnSpPr>
        <p:spPr>
          <a:xfrm flipH="1" flipV="1">
            <a:off x="7631139" y="3553581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14"/>
          <p:cNvCxnSpPr/>
          <p:nvPr/>
        </p:nvCxnSpPr>
        <p:spPr>
          <a:xfrm flipH="1" flipV="1">
            <a:off x="7522178" y="4853650"/>
            <a:ext cx="523678" cy="44141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3476625" y="549783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腿部连接板固定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Leg connecting plates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M2×6：8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8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9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84598" y="1685925"/>
            <a:ext cx="5499157" cy="4124325"/>
          </a:xfrm>
          <a:prstGeom prst="rect">
            <a:avLst/>
          </a:prstGeom>
        </p:spPr>
      </p:pic>
      <p:sp>
        <p:nvSpPr>
          <p:cNvPr id="7" name="文本框 6"/>
          <p:cNvSpPr>
            <a:spLocks noGrp="1"/>
          </p:cNvSpPr>
          <p:nvPr/>
        </p:nvSpPr>
        <p:spPr>
          <a:xfrm>
            <a:off x="6196786" y="203988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>
            <a:spLocks noGrp="1"/>
          </p:cNvSpPr>
          <p:nvPr/>
        </p:nvSpPr>
        <p:spPr>
          <a:xfrm>
            <a:off x="6000345" y="318619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>
            <a:spLocks noGrp="1"/>
          </p:cNvSpPr>
          <p:nvPr/>
        </p:nvSpPr>
        <p:spPr>
          <a:xfrm>
            <a:off x="7208150" y="451690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文本框 9"/>
          <p:cNvSpPr>
            <a:spLocks noGrp="1"/>
          </p:cNvSpPr>
          <p:nvPr/>
        </p:nvSpPr>
        <p:spPr>
          <a:xfrm>
            <a:off x="8306382" y="362466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5115928" y="216949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5015729" y="318619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>
            <a:spLocks noGrp="1"/>
          </p:cNvSpPr>
          <p:nvPr/>
        </p:nvSpPr>
        <p:spPr>
          <a:xfrm>
            <a:off x="4553438" y="449927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>
            <a:spLocks noGrp="1"/>
          </p:cNvSpPr>
          <p:nvPr/>
        </p:nvSpPr>
        <p:spPr>
          <a:xfrm>
            <a:off x="2867486" y="140574"/>
            <a:ext cx="7162061" cy="646331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3600" b="1">
              <a:highlight>
                <a:srgbClr val="FFFF00"/>
              </a:highlight>
            </a:endParaRPr>
          </a:p>
        </p:txBody>
      </p:sp>
      <p:sp>
        <p:nvSpPr>
          <p:cNvPr id="16" name="文本框 15"/>
          <p:cNvSpPr>
            <a:spLocks noGrp="1"/>
          </p:cNvSpPr>
          <p:nvPr/>
        </p:nvSpPr>
        <p:spPr>
          <a:xfrm>
            <a:off x="3250852" y="3519646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49" name="直接箭头连接符 16"/>
          <p:cNvCxnSpPr/>
          <p:nvPr/>
        </p:nvCxnSpPr>
        <p:spPr>
          <a:xfrm flipH="1" flipV="1">
            <a:off x="7986405" y="4723285"/>
            <a:ext cx="500995" cy="4222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17"/>
          <p:cNvCxnSpPr/>
          <p:nvPr/>
        </p:nvCxnSpPr>
        <p:spPr>
          <a:xfrm flipH="1" flipV="1">
            <a:off x="8132704" y="4502332"/>
            <a:ext cx="500995" cy="4222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18"/>
          <p:cNvCxnSpPr/>
          <p:nvPr/>
        </p:nvCxnSpPr>
        <p:spPr>
          <a:xfrm flipH="1" flipV="1">
            <a:off x="8506407" y="4480142"/>
            <a:ext cx="500995" cy="42229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19"/>
          <p:cNvCxnSpPr/>
          <p:nvPr/>
        </p:nvCxnSpPr>
        <p:spPr>
          <a:xfrm>
            <a:off x="7192727" y="3685689"/>
            <a:ext cx="516562" cy="38978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21"/>
          <p:cNvCxnSpPr/>
          <p:nvPr/>
        </p:nvCxnSpPr>
        <p:spPr>
          <a:xfrm flipV="1">
            <a:off x="3313953" y="4332467"/>
            <a:ext cx="93146" cy="49875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24"/>
          <p:cNvCxnSpPr/>
          <p:nvPr/>
        </p:nvCxnSpPr>
        <p:spPr>
          <a:xfrm flipV="1">
            <a:off x="3617130" y="4332467"/>
            <a:ext cx="105101" cy="45145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26"/>
          <p:cNvCxnSpPr/>
          <p:nvPr/>
        </p:nvCxnSpPr>
        <p:spPr>
          <a:xfrm flipV="1">
            <a:off x="3830085" y="4581889"/>
            <a:ext cx="137612" cy="50039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28"/>
          <p:cNvCxnSpPr/>
          <p:nvPr/>
        </p:nvCxnSpPr>
        <p:spPr>
          <a:xfrm flipH="1">
            <a:off x="4083378" y="3553409"/>
            <a:ext cx="153868" cy="43777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>
            <a:spLocks noGrp="1"/>
          </p:cNvSpPr>
          <p:nvPr/>
        </p:nvSpPr>
        <p:spPr>
          <a:xfrm>
            <a:off x="3025140" y="5648325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左右腿舵机组合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Left and right leg servo assemblies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矩形 33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注意左右方向，按图核对舵机编号与安装朝向。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" name="矩形 34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Check the left and right orientations, servo IDs and mounting directions shown.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M2×6：8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8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" name="图片 4"/>
          <p:cNvPicPr>
            <a:picLocks noChangeAspect="1"/>
          </p:cNvPicPr>
          <p:nvPr/>
        </p:nvPicPr>
        <p:blipFill>
          <a:blip r:embed="rId1"/>
          <a:srcRect l="5178" t="8285" r="7152" b="14952"/>
          <a:stretch>
            <a:fillRect/>
          </a:stretch>
        </p:blipFill>
        <p:spPr>
          <a:xfrm>
            <a:off x="457200" y="1569205"/>
            <a:ext cx="5809088" cy="3814839"/>
          </a:xfrm>
          <a:prstGeom prst="rect">
            <a:avLst/>
          </a:prstGeom>
        </p:spPr>
      </p:pic>
      <p:sp>
        <p:nvSpPr>
          <p:cNvPr id="6" name="文本框 5"/>
          <p:cNvSpPr>
            <a:spLocks noGrp="1"/>
          </p:cNvSpPr>
          <p:nvPr/>
        </p:nvSpPr>
        <p:spPr>
          <a:xfrm>
            <a:off x="5863281" y="2613450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文本框 6"/>
          <p:cNvSpPr>
            <a:spLocks noGrp="1"/>
          </p:cNvSpPr>
          <p:nvPr/>
        </p:nvSpPr>
        <p:spPr>
          <a:xfrm>
            <a:off x="2878715" y="206700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32" name="直接箭头连接符 7"/>
          <p:cNvCxnSpPr/>
          <p:nvPr/>
        </p:nvCxnSpPr>
        <p:spPr>
          <a:xfrm flipV="1">
            <a:off x="3203157" y="2710818"/>
            <a:ext cx="486359" cy="53439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9"/>
          <p:cNvCxnSpPr/>
          <p:nvPr/>
        </p:nvCxnSpPr>
        <p:spPr>
          <a:xfrm flipH="1">
            <a:off x="2206227" y="3308704"/>
            <a:ext cx="377556" cy="362485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2038" y="1569205"/>
            <a:ext cx="5182762" cy="3814839"/>
          </a:xfrm>
          <a:prstGeom prst="rect">
            <a:avLst/>
          </a:prstGeom>
        </p:spPr>
      </p:pic>
      <p:cxnSp>
        <p:nvCxnSpPr>
          <p:cNvPr id="35" name="直接箭头连接符 15"/>
          <p:cNvCxnSpPr/>
          <p:nvPr/>
        </p:nvCxnSpPr>
        <p:spPr>
          <a:xfrm>
            <a:off x="8247986" y="2117406"/>
            <a:ext cx="0" cy="64292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3161030" y="4849495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腿部连杆安装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Leg linkage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44" name="图片 6"/>
          <p:cNvPicPr>
            <a:picLocks noChangeAspect="1"/>
          </p:cNvPicPr>
          <p:nvPr/>
        </p:nvPicPr>
        <p:blipFill>
          <a:blip r:embed="rId1"/>
          <a:srcRect l="7994" t="14886" r="551" b="13915"/>
          <a:stretch>
            <a:fillRect/>
          </a:stretch>
        </p:blipFill>
        <p:spPr>
          <a:xfrm>
            <a:off x="2933913" y="2117830"/>
            <a:ext cx="6324175" cy="3692420"/>
          </a:xfrm>
          <a:prstGeom prst="rect">
            <a:avLst/>
          </a:prstGeom>
        </p:spPr>
      </p:pic>
      <p:sp>
        <p:nvSpPr>
          <p:cNvPr id="10" name="文本框 9"/>
          <p:cNvSpPr>
            <a:spLocks noGrp="1"/>
          </p:cNvSpPr>
          <p:nvPr/>
        </p:nvSpPr>
        <p:spPr>
          <a:xfrm>
            <a:off x="8163581" y="427629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6191162" y="3591867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>
            <a:spLocks noGrp="1"/>
          </p:cNvSpPr>
          <p:nvPr/>
        </p:nvSpPr>
        <p:spPr>
          <a:xfrm>
            <a:off x="3885875" y="4770260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文本框 12"/>
          <p:cNvSpPr>
            <a:spLocks noGrp="1"/>
          </p:cNvSpPr>
          <p:nvPr/>
        </p:nvSpPr>
        <p:spPr>
          <a:xfrm>
            <a:off x="96322" y="1013844"/>
            <a:ext cx="3474868" cy="95313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endParaRPr sz="2800" b="1">
              <a:highlight>
                <a:srgbClr val="FFFF00"/>
              </a:highlight>
            </a:endParaRPr>
          </a:p>
        </p:txBody>
      </p:sp>
      <p:cxnSp>
        <p:nvCxnSpPr>
          <p:cNvPr id="49" name="直接箭头连接符 13"/>
          <p:cNvCxnSpPr/>
          <p:nvPr/>
        </p:nvCxnSpPr>
        <p:spPr>
          <a:xfrm flipH="1">
            <a:off x="5458605" y="2117830"/>
            <a:ext cx="248863" cy="86370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17"/>
          <p:cNvCxnSpPr/>
          <p:nvPr/>
        </p:nvCxnSpPr>
        <p:spPr>
          <a:xfrm flipH="1">
            <a:off x="5062557" y="1685925"/>
            <a:ext cx="248863" cy="86370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箭头连接符 28"/>
          <p:cNvCxnSpPr/>
          <p:nvPr/>
        </p:nvCxnSpPr>
        <p:spPr>
          <a:xfrm>
            <a:off x="3834899" y="3360623"/>
            <a:ext cx="0" cy="603367"/>
          </a:xfrm>
          <a:prstGeom prst="straightConnector1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31"/>
          <p:cNvCxnSpPr/>
          <p:nvPr/>
        </p:nvCxnSpPr>
        <p:spPr>
          <a:xfrm>
            <a:off x="5062557" y="2757155"/>
            <a:ext cx="0" cy="603367"/>
          </a:xfrm>
          <a:prstGeom prst="straightConnector1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32"/>
          <p:cNvCxnSpPr/>
          <p:nvPr/>
        </p:nvCxnSpPr>
        <p:spPr>
          <a:xfrm>
            <a:off x="5453933" y="3136036"/>
            <a:ext cx="0" cy="603367"/>
          </a:xfrm>
          <a:prstGeom prst="straightConnector1">
            <a:avLst/>
          </a:prstGeom>
          <a:ln w="38100">
            <a:solidFill>
              <a:srgbClr val="FFC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>
            <a:spLocks noGrp="1"/>
          </p:cNvSpPr>
          <p:nvPr/>
        </p:nvSpPr>
        <p:spPr>
          <a:xfrm>
            <a:off x="5268445" y="1681607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20" name="文本框 19"/>
          <p:cNvSpPr>
            <a:spLocks noGrp="1"/>
          </p:cNvSpPr>
          <p:nvPr/>
        </p:nvSpPr>
        <p:spPr>
          <a:xfrm>
            <a:off x="3238500" y="4926965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36" name="矩形 35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矩形 36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脚部舵机连接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矩形 37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Foot servo connection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矩形 38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先连接 ID13 与 ID14 的线缆，再安装固定。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矩形 39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 the cable between ID13 and ID14 before securing the assembly.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矩形 40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M2×6：2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矩形 41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2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" name="矩形 42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57" name="图片 4"/>
          <p:cNvPicPr>
            <a:picLocks noChangeAspect="1"/>
          </p:cNvPicPr>
          <p:nvPr/>
        </p:nvPicPr>
        <p:blipFill>
          <a:blip r:embed="rId1"/>
          <a:srcRect l="20073" r="18644" b="12761"/>
          <a:stretch>
            <a:fillRect/>
          </a:stretch>
        </p:blipFill>
        <p:spPr>
          <a:xfrm rot="5400000">
            <a:off x="582112" y="1673317"/>
            <a:ext cx="3694540" cy="3944364"/>
          </a:xfrm>
          <a:prstGeom prst="rect">
            <a:avLst/>
          </a:prstGeom>
        </p:spPr>
      </p:pic>
      <p:cxnSp>
        <p:nvCxnSpPr>
          <p:cNvPr id="58" name="直接箭头连接符 5"/>
          <p:cNvCxnSpPr/>
          <p:nvPr/>
        </p:nvCxnSpPr>
        <p:spPr>
          <a:xfrm flipH="1" flipV="1">
            <a:off x="2648566" y="4479829"/>
            <a:ext cx="491281" cy="6462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7"/>
          <p:cNvCxnSpPr/>
          <p:nvPr/>
        </p:nvCxnSpPr>
        <p:spPr>
          <a:xfrm flipH="1" flipV="1">
            <a:off x="2849554" y="4712189"/>
            <a:ext cx="491281" cy="6462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8"/>
          <p:cNvCxnSpPr/>
          <p:nvPr/>
        </p:nvCxnSpPr>
        <p:spPr>
          <a:xfrm flipH="1" flipV="1">
            <a:off x="2692590" y="4953960"/>
            <a:ext cx="491281" cy="6462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9"/>
          <p:cNvCxnSpPr/>
          <p:nvPr/>
        </p:nvCxnSpPr>
        <p:spPr>
          <a:xfrm flipH="1" flipV="1">
            <a:off x="2344260" y="4749208"/>
            <a:ext cx="491281" cy="64626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>
            <a:spLocks noGrp="1"/>
          </p:cNvSpPr>
          <p:nvPr/>
        </p:nvSpPr>
        <p:spPr>
          <a:xfrm>
            <a:off x="3436798" y="4641075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14" name="文本框 13"/>
          <p:cNvSpPr>
            <a:spLocks noGrp="1"/>
          </p:cNvSpPr>
          <p:nvPr/>
        </p:nvSpPr>
        <p:spPr>
          <a:xfrm>
            <a:off x="2465883" y="114101"/>
            <a:ext cx="7067550" cy="58477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3200" b="1">
              <a:highlight>
                <a:srgbClr val="FFFF00"/>
              </a:highlight>
            </a:endParaRPr>
          </a:p>
        </p:txBody>
      </p:sp>
      <p:pic>
        <p:nvPicPr>
          <p:cNvPr id="64" name="图片 16"/>
          <p:cNvPicPr>
            <a:picLocks noChangeAspect="1"/>
          </p:cNvPicPr>
          <p:nvPr/>
        </p:nvPicPr>
        <p:blipFill>
          <a:blip r:embed="rId2"/>
          <a:srcRect l="19746" t="2777" r="7581" b="13612"/>
          <a:stretch>
            <a:fillRect/>
          </a:stretch>
        </p:blipFill>
        <p:spPr>
          <a:xfrm>
            <a:off x="4630164" y="1798229"/>
            <a:ext cx="4281651" cy="3694540"/>
          </a:xfrm>
          <a:prstGeom prst="rect">
            <a:avLst/>
          </a:prstGeom>
        </p:spPr>
      </p:pic>
      <p:cxnSp>
        <p:nvCxnSpPr>
          <p:cNvPr id="65" name="直接箭头连接符 24"/>
          <p:cNvCxnSpPr/>
          <p:nvPr/>
        </p:nvCxnSpPr>
        <p:spPr>
          <a:xfrm flipV="1">
            <a:off x="4997746" y="4674048"/>
            <a:ext cx="502022" cy="9359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箭头连接符 29"/>
          <p:cNvCxnSpPr/>
          <p:nvPr/>
        </p:nvCxnSpPr>
        <p:spPr>
          <a:xfrm flipV="1">
            <a:off x="5940186" y="4537907"/>
            <a:ext cx="1474072" cy="4654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>
            <a:spLocks noGrp="1"/>
          </p:cNvSpPr>
          <p:nvPr/>
        </p:nvSpPr>
        <p:spPr>
          <a:xfrm>
            <a:off x="5481518" y="3984612"/>
            <a:ext cx="1162050" cy="3048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>
              <a:defRPr sz="150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00" b="1">
                <a:solidFill>
                  <a:srgbClr val="172C4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15×10×3</a:t>
            </a:r>
            <a:endParaRPr sz="2400" b="1">
              <a:highlight>
                <a:srgbClr val="FFFF00"/>
              </a:highlight>
            </a:endParaRPr>
          </a:p>
        </p:txBody>
      </p:sp>
      <p:pic>
        <p:nvPicPr>
          <p:cNvPr id="68" name="图片 33"/>
          <p:cNvPicPr>
            <a:picLocks noChangeAspect="1"/>
          </p:cNvPicPr>
          <p:nvPr/>
        </p:nvPicPr>
        <p:blipFill>
          <a:blip r:embed="rId3"/>
          <a:srcRect l="23590" t="23505" r="19743" b="15972"/>
          <a:stretch>
            <a:fillRect/>
          </a:stretch>
        </p:blipFill>
        <p:spPr>
          <a:xfrm>
            <a:off x="9140415" y="1798229"/>
            <a:ext cx="2594385" cy="3694540"/>
          </a:xfrm>
          <a:prstGeom prst="rect">
            <a:avLst/>
          </a:prstGeom>
        </p:spPr>
      </p:pic>
      <p:cxnSp>
        <p:nvCxnSpPr>
          <p:cNvPr id="69" name="直接箭头连接符 41"/>
          <p:cNvCxnSpPr/>
          <p:nvPr/>
        </p:nvCxnSpPr>
        <p:spPr>
          <a:xfrm flipV="1">
            <a:off x="9235881" y="4890126"/>
            <a:ext cx="638846" cy="80782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>
            <a:spLocks noGrp="1"/>
          </p:cNvSpPr>
          <p:nvPr/>
        </p:nvSpPr>
        <p:spPr>
          <a:xfrm>
            <a:off x="8224520" y="5466715"/>
            <a:ext cx="3602990" cy="46037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400" b="1">
              <a:highlight>
                <a:srgbClr val="FFFF00"/>
              </a:highlight>
            </a:endParaRPr>
          </a:p>
        </p:txBody>
      </p:sp>
      <p:sp>
        <p:nvSpPr>
          <p:cNvPr id="20" name="文本框 19"/>
          <p:cNvSpPr>
            <a:spLocks noGrp="1"/>
          </p:cNvSpPr>
          <p:nvPr/>
        </p:nvSpPr>
        <p:spPr>
          <a:xfrm>
            <a:off x="206375" y="5123815"/>
            <a:ext cx="5686425" cy="46037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400" b="1">
              <a:highlight>
                <a:srgbClr val="FFFF00"/>
              </a:highlight>
            </a:endParaRPr>
          </a:p>
        </p:txBody>
      </p:sp>
      <p:sp>
        <p:nvSpPr>
          <p:cNvPr id="49" name="矩形 48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矩形 49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脚掌安装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" name="矩形 50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Foot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" name="矩形 51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区分左右脚，注意轴承尺寸与螺丝规格。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" name="矩形 52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Distinguish the left and right feet. Check the bearing size and screw specifications.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" name="矩形 53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57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57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左图 M2×6 沉头自攻螺丝：4 颗    右图 M2.3×8 平头自攻螺丝</a:t>
            </a:r>
            <a:endParaRPr sz="157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" name="矩形 54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350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Left: 4 pcs M2×6 countersunk self-tapping screws. Right: M2.3×8 flat-head self-tapping screws.</a:t>
            </a:r>
            <a:endParaRPr sz="1350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" name="矩形 55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" name="图片 10"/>
          <p:cNvPicPr>
            <a:picLocks noChangeAspect="1"/>
          </p:cNvPicPr>
          <p:nvPr/>
        </p:nvPicPr>
        <p:blipFill>
          <a:blip r:embed="rId1"/>
          <a:srcRect l="20764" t="251" r="21586" b="14669"/>
          <a:stretch>
            <a:fillRect/>
          </a:stretch>
        </p:blipFill>
        <p:spPr>
          <a:xfrm rot="16200000">
            <a:off x="882615" y="893693"/>
            <a:ext cx="4667250" cy="5165865"/>
          </a:xfrm>
          <a:prstGeom prst="rect">
            <a:avLst/>
          </a:prstGeom>
        </p:spPr>
      </p:pic>
      <p:cxnSp>
        <p:nvCxnSpPr>
          <p:cNvPr id="30" name="直接箭头连接符 11"/>
          <p:cNvCxnSpPr/>
          <p:nvPr/>
        </p:nvCxnSpPr>
        <p:spPr>
          <a:xfrm flipH="1">
            <a:off x="3481592" y="3881198"/>
            <a:ext cx="282533" cy="36362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13"/>
          <p:cNvCxnSpPr/>
          <p:nvPr/>
        </p:nvCxnSpPr>
        <p:spPr>
          <a:xfrm flipV="1">
            <a:off x="3481592" y="2724885"/>
            <a:ext cx="227990" cy="49652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15"/>
          <p:cNvPicPr>
            <a:picLocks noChangeAspect="1"/>
          </p:cNvPicPr>
          <p:nvPr/>
        </p:nvPicPr>
        <p:blipFill>
          <a:blip r:embed="rId2"/>
          <a:srcRect l="6042" t="17361" r="23854" b="278"/>
          <a:stretch>
            <a:fillRect/>
          </a:stretch>
        </p:blipFill>
        <p:spPr>
          <a:xfrm>
            <a:off x="6084923" y="1143000"/>
            <a:ext cx="5473769" cy="4667250"/>
          </a:xfrm>
          <a:prstGeom prst="rect">
            <a:avLst/>
          </a:prstGeom>
        </p:spPr>
      </p:pic>
      <p:cxnSp>
        <p:nvCxnSpPr>
          <p:cNvPr id="33" name="直接箭头连接符 16"/>
          <p:cNvCxnSpPr/>
          <p:nvPr/>
        </p:nvCxnSpPr>
        <p:spPr>
          <a:xfrm flipH="1">
            <a:off x="9299275" y="2724774"/>
            <a:ext cx="35991" cy="591211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3469005" y="566674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腿部上端支架安装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Upper leg bracket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4" name="图片 5"/>
          <p:cNvPicPr>
            <a:picLocks noChangeAspect="1"/>
          </p:cNvPicPr>
          <p:nvPr/>
        </p:nvPicPr>
        <p:blipFill>
          <a:blip r:embed="rId1"/>
          <a:srcRect l="4896" t="4305" r="10000" b="2778"/>
          <a:stretch>
            <a:fillRect/>
          </a:stretch>
        </p:blipFill>
        <p:spPr>
          <a:xfrm>
            <a:off x="970057" y="1685925"/>
            <a:ext cx="4764364" cy="3901307"/>
          </a:xfrm>
          <a:prstGeom prst="rect">
            <a:avLst/>
          </a:prstGeom>
        </p:spPr>
      </p:pic>
      <p:sp>
        <p:nvSpPr>
          <p:cNvPr id="7" name="任意多边形: 形状 6"/>
          <p:cNvSpPr>
            <a:spLocks noGrp="1"/>
          </p:cNvSpPr>
          <p:nvPr/>
        </p:nvSpPr>
        <p:spPr>
          <a:xfrm>
            <a:off x="2991302" y="3277238"/>
            <a:ext cx="1208644" cy="478716"/>
          </a:xfrm>
          <a:custGeom>
            <a:avLst/>
            <a:gdLst>
              <a:gd name="connsiteX0" fmla="*/ 0 w 1515081"/>
              <a:gd name="connsiteY0" fmla="*/ 114300 h 600075"/>
              <a:gd name="connsiteX1" fmla="*/ 657225 w 1515081"/>
              <a:gd name="connsiteY1" fmla="*/ 133350 h 600075"/>
              <a:gd name="connsiteX2" fmla="*/ 676275 w 1515081"/>
              <a:gd name="connsiteY2" fmla="*/ 161925 h 600075"/>
              <a:gd name="connsiteX3" fmla="*/ 771525 w 1515081"/>
              <a:gd name="connsiteY3" fmla="*/ 276225 h 600075"/>
              <a:gd name="connsiteX4" fmla="*/ 800100 w 1515081"/>
              <a:gd name="connsiteY4" fmla="*/ 304800 h 600075"/>
              <a:gd name="connsiteX5" fmla="*/ 914400 w 1515081"/>
              <a:gd name="connsiteY5" fmla="*/ 514350 h 600075"/>
              <a:gd name="connsiteX6" fmla="*/ 971550 w 1515081"/>
              <a:gd name="connsiteY6" fmla="*/ 581025 h 600075"/>
              <a:gd name="connsiteX7" fmla="*/ 1038225 w 1515081"/>
              <a:gd name="connsiteY7" fmla="*/ 600075 h 600075"/>
              <a:gd name="connsiteX8" fmla="*/ 1123950 w 1515081"/>
              <a:gd name="connsiteY8" fmla="*/ 590550 h 600075"/>
              <a:gd name="connsiteX9" fmla="*/ 1352550 w 1515081"/>
              <a:gd name="connsiteY9" fmla="*/ 409575 h 600075"/>
              <a:gd name="connsiteX10" fmla="*/ 1447800 w 1515081"/>
              <a:gd name="connsiteY10" fmla="*/ 238125 h 600075"/>
              <a:gd name="connsiteX11" fmla="*/ 1504950 w 1515081"/>
              <a:gd name="connsiteY11" fmla="*/ 57150 h 600075"/>
              <a:gd name="connsiteX12" fmla="*/ 1504950 w 1515081"/>
              <a:gd name="connsiteY12" fmla="*/ 0 h 600075"/>
            </a:gdLst>
            <a:ahLst/>
            <a:cxnLst/>
            <a:rect l="l" t="t" r="r" b="b"/>
            <a:pathLst>
              <a:path w="1515081" h="600075">
                <a:moveTo>
                  <a:pt x="0" y="114300"/>
                </a:moveTo>
                <a:cubicBezTo>
                  <a:pt x="219075" y="120650"/>
                  <a:pt x="438599" y="117954"/>
                  <a:pt x="657225" y="133350"/>
                </a:cubicBezTo>
                <a:cubicBezTo>
                  <a:pt x="668644" y="134154"/>
                  <a:pt x="668617" y="153416"/>
                  <a:pt x="676275" y="161925"/>
                </a:cubicBezTo>
                <a:cubicBezTo>
                  <a:pt x="909875" y="421481"/>
                  <a:pt x="636168" y="95749"/>
                  <a:pt x="771525" y="276225"/>
                </a:cubicBezTo>
                <a:cubicBezTo>
                  <a:pt x="779607" y="287001"/>
                  <a:pt x="793040" y="293328"/>
                  <a:pt x="800100" y="304800"/>
                </a:cubicBezTo>
                <a:cubicBezTo>
                  <a:pt x="916737" y="494335"/>
                  <a:pt x="768597" y="301253"/>
                  <a:pt x="914400" y="514350"/>
                </a:cubicBezTo>
                <a:cubicBezTo>
                  <a:pt x="930929" y="538508"/>
                  <a:pt x="947483" y="564363"/>
                  <a:pt x="971550" y="581025"/>
                </a:cubicBezTo>
                <a:cubicBezTo>
                  <a:pt x="990554" y="594182"/>
                  <a:pt x="1016000" y="593725"/>
                  <a:pt x="1038225" y="600075"/>
                </a:cubicBezTo>
                <a:cubicBezTo>
                  <a:pt x="1066800" y="596900"/>
                  <a:pt x="1096930" y="600375"/>
                  <a:pt x="1123950" y="590550"/>
                </a:cubicBezTo>
                <a:cubicBezTo>
                  <a:pt x="1226243" y="553353"/>
                  <a:pt x="1290012" y="498915"/>
                  <a:pt x="1352550" y="409575"/>
                </a:cubicBezTo>
                <a:cubicBezTo>
                  <a:pt x="1390041" y="356016"/>
                  <a:pt x="1427126" y="300147"/>
                  <a:pt x="1447800" y="238125"/>
                </a:cubicBezTo>
                <a:cubicBezTo>
                  <a:pt x="1480142" y="141099"/>
                  <a:pt x="1482388" y="139878"/>
                  <a:pt x="1504950" y="57150"/>
                </a:cubicBezTo>
                <a:cubicBezTo>
                  <a:pt x="1516858" y="13486"/>
                  <a:pt x="1519971" y="30041"/>
                  <a:pt x="1504950" y="0"/>
                </a:cubicBez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8" name="任意多边形: 形状 7"/>
          <p:cNvSpPr>
            <a:spLocks noGrp="1"/>
          </p:cNvSpPr>
          <p:nvPr/>
        </p:nvSpPr>
        <p:spPr>
          <a:xfrm>
            <a:off x="4085358" y="2459621"/>
            <a:ext cx="661236" cy="881673"/>
          </a:xfrm>
          <a:custGeom>
            <a:avLst/>
            <a:gdLst>
              <a:gd name="connsiteX0" fmla="*/ 9736 w 828895"/>
              <a:gd name="connsiteY0" fmla="*/ 462917 h 1105197"/>
              <a:gd name="connsiteX1" fmla="*/ 211 w 828895"/>
              <a:gd name="connsiteY1" fmla="*/ 405767 h 1105197"/>
              <a:gd name="connsiteX2" fmla="*/ 104986 w 828895"/>
              <a:gd name="connsiteY2" fmla="*/ 120017 h 1105197"/>
              <a:gd name="connsiteX3" fmla="*/ 209761 w 828895"/>
              <a:gd name="connsiteY3" fmla="*/ 34292 h 1105197"/>
              <a:gd name="connsiteX4" fmla="*/ 333586 w 828895"/>
              <a:gd name="connsiteY4" fmla="*/ 5717 h 1105197"/>
              <a:gd name="connsiteX5" fmla="*/ 619336 w 828895"/>
              <a:gd name="connsiteY5" fmla="*/ 53342 h 1105197"/>
              <a:gd name="connsiteX6" fmla="*/ 647911 w 828895"/>
              <a:gd name="connsiteY6" fmla="*/ 100967 h 1105197"/>
              <a:gd name="connsiteX7" fmla="*/ 657436 w 828895"/>
              <a:gd name="connsiteY7" fmla="*/ 177167 h 1105197"/>
              <a:gd name="connsiteX8" fmla="*/ 666961 w 828895"/>
              <a:gd name="connsiteY8" fmla="*/ 1072517 h 1105197"/>
              <a:gd name="connsiteX9" fmla="*/ 724111 w 828895"/>
              <a:gd name="connsiteY9" fmla="*/ 1101092 h 1105197"/>
              <a:gd name="connsiteX10" fmla="*/ 828886 w 828895"/>
              <a:gd name="connsiteY10" fmla="*/ 1082042 h 1105197"/>
            </a:gdLst>
            <a:ahLst/>
            <a:cxnLst/>
            <a:rect l="l" t="t" r="r" b="b"/>
            <a:pathLst>
              <a:path w="828895" h="1105197">
                <a:moveTo>
                  <a:pt x="9736" y="462917"/>
                </a:moveTo>
                <a:cubicBezTo>
                  <a:pt x="6561" y="443867"/>
                  <a:pt x="-1393" y="425013"/>
                  <a:pt x="211" y="405767"/>
                </a:cubicBezTo>
                <a:cubicBezTo>
                  <a:pt x="11464" y="270725"/>
                  <a:pt x="16287" y="218053"/>
                  <a:pt x="104986" y="120017"/>
                </a:cubicBezTo>
                <a:cubicBezTo>
                  <a:pt x="135261" y="86555"/>
                  <a:pt x="169400" y="54473"/>
                  <a:pt x="209761" y="34292"/>
                </a:cubicBezTo>
                <a:cubicBezTo>
                  <a:pt x="247649" y="15348"/>
                  <a:pt x="292311" y="15242"/>
                  <a:pt x="333586" y="5717"/>
                </a:cubicBezTo>
                <a:cubicBezTo>
                  <a:pt x="453252" y="14581"/>
                  <a:pt x="553632" y="-34264"/>
                  <a:pt x="619336" y="53342"/>
                </a:cubicBezTo>
                <a:cubicBezTo>
                  <a:pt x="630444" y="68153"/>
                  <a:pt x="638386" y="85092"/>
                  <a:pt x="647911" y="100967"/>
                </a:cubicBezTo>
                <a:cubicBezTo>
                  <a:pt x="651086" y="126367"/>
                  <a:pt x="656934" y="151574"/>
                  <a:pt x="657436" y="177167"/>
                </a:cubicBezTo>
                <a:cubicBezTo>
                  <a:pt x="663287" y="475577"/>
                  <a:pt x="645478" y="774824"/>
                  <a:pt x="666961" y="1072517"/>
                </a:cubicBezTo>
                <a:cubicBezTo>
                  <a:pt x="668494" y="1093760"/>
                  <a:pt x="705061" y="1091567"/>
                  <a:pt x="724111" y="1101092"/>
                </a:cubicBezTo>
                <a:cubicBezTo>
                  <a:pt x="832048" y="1091280"/>
                  <a:pt x="828886" y="1126636"/>
                  <a:pt x="828886" y="1082042"/>
                </a:cubicBez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9" name="任意多边形: 形状 8"/>
          <p:cNvSpPr>
            <a:spLocks noGrp="1"/>
          </p:cNvSpPr>
          <p:nvPr/>
        </p:nvSpPr>
        <p:spPr>
          <a:xfrm>
            <a:off x="5111330" y="3314471"/>
            <a:ext cx="433124" cy="1239419"/>
          </a:xfrm>
          <a:custGeom>
            <a:avLst/>
            <a:gdLst>
              <a:gd name="connsiteX0" fmla="*/ 0 w 1086796"/>
              <a:gd name="connsiteY0" fmla="*/ 77229 h 1553604"/>
              <a:gd name="connsiteX1" fmla="*/ 66675 w 1086796"/>
              <a:gd name="connsiteY1" fmla="*/ 48654 h 1553604"/>
              <a:gd name="connsiteX2" fmla="*/ 723900 w 1086796"/>
              <a:gd name="connsiteY2" fmla="*/ 20079 h 1553604"/>
              <a:gd name="connsiteX3" fmla="*/ 1076325 w 1086796"/>
              <a:gd name="connsiteY3" fmla="*/ 239154 h 1553604"/>
              <a:gd name="connsiteX4" fmla="*/ 1085850 w 1086796"/>
              <a:gd name="connsiteY4" fmla="*/ 353454 h 1553604"/>
              <a:gd name="connsiteX5" fmla="*/ 819150 w 1086796"/>
              <a:gd name="connsiteY5" fmla="*/ 905904 h 1553604"/>
              <a:gd name="connsiteX6" fmla="*/ 762000 w 1086796"/>
              <a:gd name="connsiteY6" fmla="*/ 1020204 h 1553604"/>
              <a:gd name="connsiteX7" fmla="*/ 381000 w 1086796"/>
              <a:gd name="connsiteY7" fmla="*/ 1353579 h 1553604"/>
              <a:gd name="connsiteX8" fmla="*/ 314325 w 1086796"/>
              <a:gd name="connsiteY8" fmla="*/ 1429779 h 1553604"/>
              <a:gd name="connsiteX9" fmla="*/ 247650 w 1086796"/>
              <a:gd name="connsiteY9" fmla="*/ 1486929 h 1553604"/>
              <a:gd name="connsiteX10" fmla="*/ 161925 w 1086796"/>
              <a:gd name="connsiteY10" fmla="*/ 1515504 h 1553604"/>
              <a:gd name="connsiteX11" fmla="*/ 76200 w 1086796"/>
              <a:gd name="connsiteY11" fmla="*/ 1553604 h 1553604"/>
            </a:gdLst>
            <a:ahLst/>
            <a:cxnLst/>
            <a:rect l="l" t="t" r="r" b="b"/>
            <a:pathLst>
              <a:path w="1086796" h="1553604">
                <a:moveTo>
                  <a:pt x="0" y="77229"/>
                </a:moveTo>
                <a:cubicBezTo>
                  <a:pt x="22225" y="67704"/>
                  <a:pt x="43071" y="53899"/>
                  <a:pt x="66675" y="48654"/>
                </a:cubicBezTo>
                <a:cubicBezTo>
                  <a:pt x="394741" y="-24250"/>
                  <a:pt x="349571" y="1363"/>
                  <a:pt x="723900" y="20079"/>
                </a:cubicBezTo>
                <a:cubicBezTo>
                  <a:pt x="779186" y="47722"/>
                  <a:pt x="1023225" y="141804"/>
                  <a:pt x="1076325" y="239154"/>
                </a:cubicBezTo>
                <a:cubicBezTo>
                  <a:pt x="1094633" y="272718"/>
                  <a:pt x="1082675" y="315354"/>
                  <a:pt x="1085850" y="353454"/>
                </a:cubicBezTo>
                <a:cubicBezTo>
                  <a:pt x="964787" y="777176"/>
                  <a:pt x="1116107" y="311990"/>
                  <a:pt x="819150" y="905904"/>
                </a:cubicBezTo>
                <a:cubicBezTo>
                  <a:pt x="800100" y="944004"/>
                  <a:pt x="789722" y="987862"/>
                  <a:pt x="762000" y="1020204"/>
                </a:cubicBezTo>
                <a:cubicBezTo>
                  <a:pt x="582041" y="1230156"/>
                  <a:pt x="560984" y="1207877"/>
                  <a:pt x="381000" y="1353579"/>
                </a:cubicBezTo>
                <a:cubicBezTo>
                  <a:pt x="218819" y="1484868"/>
                  <a:pt x="400113" y="1343991"/>
                  <a:pt x="314325" y="1429779"/>
                </a:cubicBezTo>
                <a:cubicBezTo>
                  <a:pt x="293627" y="1450477"/>
                  <a:pt x="273163" y="1472578"/>
                  <a:pt x="247650" y="1486929"/>
                </a:cubicBezTo>
                <a:cubicBezTo>
                  <a:pt x="221398" y="1501696"/>
                  <a:pt x="190128" y="1504928"/>
                  <a:pt x="161925" y="1515504"/>
                </a:cubicBezTo>
                <a:cubicBezTo>
                  <a:pt x="120096" y="1531190"/>
                  <a:pt x="107666" y="1537871"/>
                  <a:pt x="76200" y="1553604"/>
                </a:cubicBez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10" name="文本框 9"/>
          <p:cNvSpPr>
            <a:spLocks noGrp="1"/>
          </p:cNvSpPr>
          <p:nvPr/>
        </p:nvSpPr>
        <p:spPr>
          <a:xfrm>
            <a:off x="1125296" y="180818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pic>
        <p:nvPicPr>
          <p:cNvPr id="39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0171" y="1685925"/>
            <a:ext cx="5201772" cy="3901307"/>
          </a:xfrm>
          <a:prstGeom prst="rect">
            <a:avLst/>
          </a:prstGeom>
        </p:spPr>
      </p:pic>
      <p:pic>
        <p:nvPicPr>
          <p:cNvPr id="40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3618" y="4371522"/>
            <a:ext cx="866172" cy="820580"/>
          </a:xfrm>
          <a:prstGeom prst="rect">
            <a:avLst/>
          </a:prstGeom>
        </p:spPr>
      </p:pic>
      <p:cxnSp>
        <p:nvCxnSpPr>
          <p:cNvPr id="41" name="直接箭头连接符 16"/>
          <p:cNvCxnSpPr/>
          <p:nvPr/>
        </p:nvCxnSpPr>
        <p:spPr>
          <a:xfrm flipV="1">
            <a:off x="2132577" y="3287344"/>
            <a:ext cx="395131" cy="108417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18"/>
          <p:cNvCxnSpPr>
            <a:stCxn id="16" idx="3"/>
          </p:cNvCxnSpPr>
          <p:nvPr/>
        </p:nvCxnSpPr>
        <p:spPr>
          <a:xfrm flipV="1">
            <a:off x="2489714" y="4237177"/>
            <a:ext cx="262154" cy="54467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21"/>
          <p:cNvCxnSpPr/>
          <p:nvPr/>
        </p:nvCxnSpPr>
        <p:spPr>
          <a:xfrm flipV="1">
            <a:off x="8099954" y="3183684"/>
            <a:ext cx="76054" cy="2626566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6315075" y="5300345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腿部与底座连接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Leg-to-base connection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先连接线缆，再将腿部装到底座。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 the cables before attaching the legs to the base.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" name="矩形 32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" name="图片 2"/>
          <p:cNvPicPr>
            <a:picLocks noChangeAspect="1"/>
          </p:cNvPicPr>
          <p:nvPr/>
        </p:nvPicPr>
        <p:blipFill>
          <a:blip r:embed="rId1"/>
          <a:srcRect t="9861" r="2813"/>
          <a:stretch>
            <a:fillRect/>
          </a:stretch>
        </p:blipFill>
        <p:spPr>
          <a:xfrm>
            <a:off x="457200" y="1363926"/>
            <a:ext cx="6074403" cy="4225398"/>
          </a:xfrm>
          <a:prstGeom prst="rect">
            <a:avLst/>
          </a:prstGeom>
        </p:spPr>
      </p:pic>
      <p:pic>
        <p:nvPicPr>
          <p:cNvPr id="30" name="图片 9"/>
          <p:cNvPicPr>
            <a:picLocks noChangeAspect="1"/>
          </p:cNvPicPr>
          <p:nvPr/>
        </p:nvPicPr>
        <p:blipFill>
          <a:blip r:embed="rId2"/>
          <a:srcRect t="20802" b="14754"/>
          <a:stretch>
            <a:fillRect/>
          </a:stretch>
        </p:blipFill>
        <p:spPr>
          <a:xfrm>
            <a:off x="6817353" y="1363926"/>
            <a:ext cx="4917447" cy="4225398"/>
          </a:xfrm>
          <a:prstGeom prst="rect">
            <a:avLst/>
          </a:prstGeom>
        </p:spPr>
      </p:pic>
      <p:cxnSp>
        <p:nvCxnSpPr>
          <p:cNvPr id="31" name="直接箭头连接符 10"/>
          <p:cNvCxnSpPr/>
          <p:nvPr/>
        </p:nvCxnSpPr>
        <p:spPr>
          <a:xfrm flipH="1" flipV="1">
            <a:off x="8274559" y="2623714"/>
            <a:ext cx="472936" cy="2950425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13"/>
          <p:cNvCxnSpPr/>
          <p:nvPr/>
        </p:nvCxnSpPr>
        <p:spPr>
          <a:xfrm flipV="1">
            <a:off x="9012166" y="3476300"/>
            <a:ext cx="992840" cy="209783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6096000" y="4320540"/>
            <a:ext cx="5967730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6096000" y="5239385"/>
            <a:ext cx="5967730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腿部侧板固定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Leg side plate attachment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平头自攻螺丝 M2.3×4：2 颗    舵机副舵盘自带螺丝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350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M2.3×4 flat-head self-tapping screws: 2 pcs. Screws supplied with the secondary servo horn.</a:t>
            </a:r>
            <a:endParaRPr sz="1350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" name="图片 2"/>
          <p:cNvPicPr>
            <a:picLocks noChangeAspect="1"/>
          </p:cNvPicPr>
          <p:nvPr/>
        </p:nvPicPr>
        <p:blipFill>
          <a:blip r:embed="rId1"/>
          <a:srcRect t="11527" b="12084"/>
          <a:stretch>
            <a:fillRect/>
          </a:stretch>
        </p:blipFill>
        <p:spPr>
          <a:xfrm>
            <a:off x="4189117" y="1685925"/>
            <a:ext cx="3813766" cy="3884389"/>
          </a:xfrm>
          <a:prstGeom prst="rect">
            <a:avLst/>
          </a:prstGeom>
        </p:spPr>
      </p:pic>
      <p:cxnSp>
        <p:nvCxnSpPr>
          <p:cNvPr id="31" name="直接箭头连接符 3"/>
          <p:cNvCxnSpPr/>
          <p:nvPr/>
        </p:nvCxnSpPr>
        <p:spPr>
          <a:xfrm flipH="1" flipV="1">
            <a:off x="5192651" y="5368451"/>
            <a:ext cx="711037" cy="44179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4"/>
          <p:cNvCxnSpPr/>
          <p:nvPr/>
        </p:nvCxnSpPr>
        <p:spPr>
          <a:xfrm flipV="1">
            <a:off x="6225681" y="5361954"/>
            <a:ext cx="493776" cy="441799"/>
          </a:xfrm>
          <a:prstGeom prst="straightConnector1">
            <a:avLst/>
          </a:prstGeom>
          <a:ln w="762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>
            <a:spLocks noGrp="1"/>
          </p:cNvSpPr>
          <p:nvPr/>
        </p:nvSpPr>
        <p:spPr>
          <a:xfrm>
            <a:off x="1904186" y="6097270"/>
            <a:ext cx="8845093" cy="477054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endParaRPr sz="2500" b="1">
              <a:highlight>
                <a:srgbClr val="FFFF00"/>
              </a:highlight>
            </a:endParaRPr>
          </a:p>
        </p:txBody>
      </p:sp>
      <p:sp>
        <p:nvSpPr>
          <p:cNvPr id="13" name="文本框 12"/>
          <p:cNvSpPr>
            <a:spLocks noGrp="1"/>
          </p:cNvSpPr>
          <p:nvPr/>
        </p:nvSpPr>
        <p:spPr>
          <a:xfrm>
            <a:off x="6202162" y="244923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>
            <a:spLocks noGrp="1"/>
          </p:cNvSpPr>
          <p:nvPr/>
        </p:nvSpPr>
        <p:spPr>
          <a:xfrm>
            <a:off x="6065074" y="333673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>
            <a:spLocks noGrp="1"/>
          </p:cNvSpPr>
          <p:nvPr/>
        </p:nvSpPr>
        <p:spPr>
          <a:xfrm>
            <a:off x="7003703" y="456318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>
            <a:spLocks noGrp="1"/>
          </p:cNvSpPr>
          <p:nvPr/>
        </p:nvSpPr>
        <p:spPr>
          <a:xfrm>
            <a:off x="7019490" y="321082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>
            <a:spLocks noGrp="1"/>
          </p:cNvSpPr>
          <p:nvPr/>
        </p:nvSpPr>
        <p:spPr>
          <a:xfrm>
            <a:off x="7019490" y="365684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>
            <a:spLocks noGrp="1"/>
          </p:cNvSpPr>
          <p:nvPr/>
        </p:nvSpPr>
        <p:spPr>
          <a:xfrm>
            <a:off x="5450389" y="2354836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>
            <a:spLocks noGrp="1"/>
          </p:cNvSpPr>
          <p:nvPr/>
        </p:nvSpPr>
        <p:spPr>
          <a:xfrm>
            <a:off x="5313301" y="324233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文本框 19"/>
          <p:cNvSpPr>
            <a:spLocks noGrp="1"/>
          </p:cNvSpPr>
          <p:nvPr/>
        </p:nvSpPr>
        <p:spPr>
          <a:xfrm>
            <a:off x="4489216" y="441459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>
            <a:spLocks noGrp="1"/>
          </p:cNvSpPr>
          <p:nvPr/>
        </p:nvSpPr>
        <p:spPr>
          <a:xfrm>
            <a:off x="4460239" y="299044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>
            <a:spLocks noGrp="1"/>
          </p:cNvSpPr>
          <p:nvPr/>
        </p:nvSpPr>
        <p:spPr>
          <a:xfrm>
            <a:off x="4489216" y="376547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sz="16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TPU 脚垫安装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TPU foot pad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 TPU 脚垫的安装方向。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Check the orientation of the TPU foot pads.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2" name="图片 4"/>
          <p:cNvPicPr>
            <a:picLocks noChangeAspect="1"/>
          </p:cNvPicPr>
          <p:nvPr/>
        </p:nvPicPr>
        <p:blipFill>
          <a:blip r:embed="rId1"/>
          <a:srcRect r="24865"/>
          <a:stretch>
            <a:fillRect/>
          </a:stretch>
        </p:blipFill>
        <p:spPr>
          <a:xfrm rot="5400000">
            <a:off x="6983514" y="1689431"/>
            <a:ext cx="3935569" cy="3928558"/>
          </a:xfrm>
          <a:prstGeom prst="rect">
            <a:avLst/>
          </a:prstGeom>
        </p:spPr>
      </p:pic>
      <p:sp>
        <p:nvSpPr>
          <p:cNvPr id="6" name="文本框 5"/>
          <p:cNvSpPr>
            <a:spLocks noGrp="1"/>
          </p:cNvSpPr>
          <p:nvPr/>
        </p:nvSpPr>
        <p:spPr>
          <a:xfrm>
            <a:off x="9108571" y="4557496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2000" b="1"/>
          </a:p>
        </p:txBody>
      </p:sp>
      <p:pic>
        <p:nvPicPr>
          <p:cNvPr id="24" name="图片 7"/>
          <p:cNvPicPr>
            <a:picLocks noChangeAspect="1"/>
          </p:cNvPicPr>
          <p:nvPr/>
        </p:nvPicPr>
        <p:blipFill>
          <a:blip r:embed="rId2"/>
          <a:srcRect l="12500" t="19028" r="34166" b="27298"/>
          <a:stretch>
            <a:fillRect/>
          </a:stretch>
        </p:blipFill>
        <p:spPr>
          <a:xfrm>
            <a:off x="1276423" y="1685925"/>
            <a:ext cx="5214023" cy="3935569"/>
          </a:xfrm>
          <a:prstGeom prst="rect">
            <a:avLst/>
          </a:prstGeom>
        </p:spPr>
      </p:pic>
      <p:sp>
        <p:nvSpPr>
          <p:cNvPr id="10" name="文本框 9"/>
          <p:cNvSpPr>
            <a:spLocks noGrp="1"/>
          </p:cNvSpPr>
          <p:nvPr/>
        </p:nvSpPr>
        <p:spPr>
          <a:xfrm>
            <a:off x="5446000" y="297881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2000" b="1"/>
          </a:p>
        </p:txBody>
      </p:sp>
      <p:sp>
        <p:nvSpPr>
          <p:cNvPr id="11" name="文本框 10"/>
          <p:cNvSpPr>
            <a:spLocks noGrp="1"/>
          </p:cNvSpPr>
          <p:nvPr/>
        </p:nvSpPr>
        <p:spPr>
          <a:xfrm>
            <a:off x="1306271" y="180183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2882900" y="584454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cxnSp>
        <p:nvCxnSpPr>
          <p:cNvPr id="28" name="直接箭头连接符 2"/>
          <p:cNvCxnSpPr/>
          <p:nvPr/>
        </p:nvCxnSpPr>
        <p:spPr>
          <a:xfrm flipV="1">
            <a:off x="6776196" y="4592987"/>
            <a:ext cx="1507095" cy="1217263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矩形 14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ID32 舵机支架安装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ID32 servo bracket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先连接线缆，再安装支架。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 the cables before installing the bracket.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3" name="图片 2"/>
          <p:cNvPicPr>
            <a:picLocks noChangeAspect="1"/>
          </p:cNvPicPr>
          <p:nvPr/>
        </p:nvPicPr>
        <p:blipFill>
          <a:blip r:embed="rId1"/>
          <a:srcRect l="22695" b="7270"/>
          <a:stretch>
            <a:fillRect/>
          </a:stretch>
        </p:blipFill>
        <p:spPr>
          <a:xfrm rot="16200000">
            <a:off x="1571028" y="1019263"/>
            <a:ext cx="3686227" cy="5895747"/>
          </a:xfrm>
          <a:prstGeom prst="rect">
            <a:avLst/>
          </a:prstGeom>
        </p:spPr>
      </p:pic>
      <p:sp>
        <p:nvSpPr>
          <p:cNvPr id="4" name="文本框 3"/>
          <p:cNvSpPr>
            <a:spLocks noGrp="1"/>
          </p:cNvSpPr>
          <p:nvPr/>
        </p:nvSpPr>
        <p:spPr>
          <a:xfrm>
            <a:off x="335991" y="109698"/>
            <a:ext cx="6094520" cy="52322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2800" b="1">
              <a:highlight>
                <a:srgbClr val="FFFF00"/>
              </a:highlight>
            </a:endParaRPr>
          </a:p>
        </p:txBody>
      </p:sp>
      <p:cxnSp>
        <p:nvCxnSpPr>
          <p:cNvPr id="35" name="直接箭头连接符 4"/>
          <p:cNvCxnSpPr/>
          <p:nvPr/>
        </p:nvCxnSpPr>
        <p:spPr>
          <a:xfrm>
            <a:off x="4512804" y="1685925"/>
            <a:ext cx="1219504" cy="233202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7"/>
          <p:cNvCxnSpPr/>
          <p:nvPr/>
        </p:nvCxnSpPr>
        <p:spPr>
          <a:xfrm flipV="1">
            <a:off x="4429656" y="5133148"/>
            <a:ext cx="406594" cy="12278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9"/>
          <p:cNvCxnSpPr/>
          <p:nvPr/>
        </p:nvCxnSpPr>
        <p:spPr>
          <a:xfrm>
            <a:off x="1768920" y="4859776"/>
            <a:ext cx="341831" cy="27328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11"/>
          <p:cNvCxnSpPr/>
          <p:nvPr/>
        </p:nvCxnSpPr>
        <p:spPr>
          <a:xfrm flipH="1" flipV="1">
            <a:off x="3414142" y="5133148"/>
            <a:ext cx="424240" cy="6143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图片 15"/>
          <p:cNvPicPr>
            <a:picLocks noChangeAspect="1"/>
          </p:cNvPicPr>
          <p:nvPr/>
        </p:nvPicPr>
        <p:blipFill>
          <a:blip r:embed="rId2"/>
          <a:srcRect t="34335" b="11221"/>
          <a:stretch>
            <a:fillRect/>
          </a:stretch>
        </p:blipFill>
        <p:spPr>
          <a:xfrm>
            <a:off x="6647765" y="2124023"/>
            <a:ext cx="5077966" cy="3686227"/>
          </a:xfrm>
          <a:prstGeom prst="rect">
            <a:avLst/>
          </a:prstGeom>
        </p:spPr>
      </p:pic>
      <p:cxnSp>
        <p:nvCxnSpPr>
          <p:cNvPr id="40" name="直接箭头连接符 16"/>
          <p:cNvCxnSpPr/>
          <p:nvPr/>
        </p:nvCxnSpPr>
        <p:spPr>
          <a:xfrm>
            <a:off x="8464173" y="2488602"/>
            <a:ext cx="507609" cy="97073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17"/>
          <p:cNvCxnSpPr/>
          <p:nvPr/>
        </p:nvCxnSpPr>
        <p:spPr>
          <a:xfrm>
            <a:off x="8064236" y="2488602"/>
            <a:ext cx="728876" cy="139390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5017523" y="4233807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2000" b="1"/>
          </a:p>
        </p:txBody>
      </p:sp>
      <p:sp>
        <p:nvSpPr>
          <p:cNvPr id="21" name="文本框 20"/>
          <p:cNvSpPr>
            <a:spLocks noGrp="1"/>
          </p:cNvSpPr>
          <p:nvPr/>
        </p:nvSpPr>
        <p:spPr>
          <a:xfrm>
            <a:off x="8920482" y="4303739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2000" b="1"/>
          </a:p>
        </p:txBody>
      </p:sp>
      <p:sp>
        <p:nvSpPr>
          <p:cNvPr id="22" name="文本框 21"/>
          <p:cNvSpPr>
            <a:spLocks noGrp="1"/>
          </p:cNvSpPr>
          <p:nvPr/>
        </p:nvSpPr>
        <p:spPr>
          <a:xfrm>
            <a:off x="7800997" y="2077759"/>
            <a:ext cx="742950" cy="457200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螺丝</a:t>
            </a:r>
            <a:endParaRPr b="1"/>
          </a:p>
          <a:p>
            <a:pPr algn="ctr">
              <a:buNone/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Screws</a:t>
            </a:r>
            <a:endParaRPr b="1"/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3725545" y="533654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ID33 舵机支架安装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ID33 servo bracket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先连接底部线缆，再组装支架与轴承。</a:t>
            </a:r>
            <a:endParaRPr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Connect the bottom cables before assembling the bracket and bearings.</a:t>
            </a:r>
            <a:endParaRPr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矩形 29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矩形 30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矩形 31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1312304"/>
            <a:ext cx="5771522" cy="4328642"/>
          </a:xfrm>
          <a:prstGeom prst="rect">
            <a:avLst/>
          </a:prstGeom>
        </p:spPr>
      </p:pic>
      <p:sp>
        <p:nvSpPr>
          <p:cNvPr id="4" name="文本框 3"/>
          <p:cNvSpPr>
            <a:spLocks noGrp="1"/>
          </p:cNvSpPr>
          <p:nvPr/>
        </p:nvSpPr>
        <p:spPr>
          <a:xfrm>
            <a:off x="5149325" y="421551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2000" b="1"/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2024474" y="421551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2000" b="1"/>
          </a:p>
        </p:txBody>
      </p:sp>
      <p:pic>
        <p:nvPicPr>
          <p:cNvPr id="26" name="图片 7"/>
          <p:cNvPicPr>
            <a:picLocks noChangeAspect="1"/>
          </p:cNvPicPr>
          <p:nvPr/>
        </p:nvPicPr>
        <p:blipFill>
          <a:blip r:embed="rId2"/>
          <a:srcRect l="19792" t="30139" r="23646" b="7327"/>
          <a:stretch>
            <a:fillRect/>
          </a:stretch>
        </p:blipFill>
        <p:spPr>
          <a:xfrm>
            <a:off x="6514472" y="1312304"/>
            <a:ext cx="5220328" cy="4328642"/>
          </a:xfrm>
          <a:prstGeom prst="rect">
            <a:avLst/>
          </a:prstGeom>
        </p:spPr>
      </p:pic>
      <p:cxnSp>
        <p:nvCxnSpPr>
          <p:cNvPr id="27" name="直接箭头连接符 8"/>
          <p:cNvCxnSpPr/>
          <p:nvPr/>
        </p:nvCxnSpPr>
        <p:spPr>
          <a:xfrm flipH="1">
            <a:off x="8302651" y="1552651"/>
            <a:ext cx="374941" cy="85563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10"/>
          <p:cNvCxnSpPr/>
          <p:nvPr/>
        </p:nvCxnSpPr>
        <p:spPr>
          <a:xfrm flipH="1">
            <a:off x="8937166" y="1725700"/>
            <a:ext cx="374941" cy="85563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11"/>
          <p:cNvCxnSpPr/>
          <p:nvPr/>
        </p:nvCxnSpPr>
        <p:spPr>
          <a:xfrm flipH="1">
            <a:off x="8196898" y="2869750"/>
            <a:ext cx="374941" cy="85563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12"/>
          <p:cNvCxnSpPr/>
          <p:nvPr/>
        </p:nvCxnSpPr>
        <p:spPr>
          <a:xfrm flipH="1">
            <a:off x="8937166" y="3168933"/>
            <a:ext cx="374941" cy="85563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: 形状 13"/>
          <p:cNvSpPr>
            <a:spLocks noGrp="1"/>
          </p:cNvSpPr>
          <p:nvPr/>
        </p:nvSpPr>
        <p:spPr>
          <a:xfrm>
            <a:off x="9224813" y="1725700"/>
            <a:ext cx="1751165" cy="1663198"/>
          </a:xfrm>
          <a:custGeom>
            <a:avLst/>
            <a:gdLst>
              <a:gd name="connsiteX0" fmla="*/ 0 w 1735001"/>
              <a:gd name="connsiteY0" fmla="*/ 847725 h 1647825"/>
              <a:gd name="connsiteX1" fmla="*/ 95250 w 1735001"/>
              <a:gd name="connsiteY1" fmla="*/ 628650 h 1647825"/>
              <a:gd name="connsiteX2" fmla="*/ 419100 w 1735001"/>
              <a:gd name="connsiteY2" fmla="*/ 219075 h 1647825"/>
              <a:gd name="connsiteX3" fmla="*/ 523875 w 1735001"/>
              <a:gd name="connsiteY3" fmla="*/ 114300 h 1647825"/>
              <a:gd name="connsiteX4" fmla="*/ 762000 w 1735001"/>
              <a:gd name="connsiteY4" fmla="*/ 0 h 1647825"/>
              <a:gd name="connsiteX5" fmla="*/ 1285875 w 1735001"/>
              <a:gd name="connsiteY5" fmla="*/ 47625 h 1647825"/>
              <a:gd name="connsiteX6" fmla="*/ 1647825 w 1735001"/>
              <a:gd name="connsiteY6" fmla="*/ 257175 h 1647825"/>
              <a:gd name="connsiteX7" fmla="*/ 1724025 w 1735001"/>
              <a:gd name="connsiteY7" fmla="*/ 371475 h 1647825"/>
              <a:gd name="connsiteX8" fmla="*/ 1695450 w 1735001"/>
              <a:gd name="connsiteY8" fmla="*/ 600075 h 1647825"/>
              <a:gd name="connsiteX9" fmla="*/ 1476375 w 1735001"/>
              <a:gd name="connsiteY9" fmla="*/ 1047750 h 1647825"/>
              <a:gd name="connsiteX10" fmla="*/ 1295400 w 1735001"/>
              <a:gd name="connsiteY10" fmla="*/ 1419225 h 1647825"/>
              <a:gd name="connsiteX11" fmla="*/ 1228725 w 1735001"/>
              <a:gd name="connsiteY11" fmla="*/ 1514475 h 1647825"/>
              <a:gd name="connsiteX12" fmla="*/ 1133475 w 1735001"/>
              <a:gd name="connsiteY12" fmla="*/ 1581150 h 1647825"/>
              <a:gd name="connsiteX13" fmla="*/ 1047750 w 1735001"/>
              <a:gd name="connsiteY13" fmla="*/ 1647825 h 1647825"/>
            </a:gdLst>
            <a:ahLst/>
            <a:cxnLst/>
            <a:rect l="l" t="t" r="r" b="b"/>
            <a:pathLst>
              <a:path w="1735001" h="1647825">
                <a:moveTo>
                  <a:pt x="0" y="847725"/>
                </a:moveTo>
                <a:cubicBezTo>
                  <a:pt x="31750" y="774700"/>
                  <a:pt x="55585" y="697696"/>
                  <a:pt x="95250" y="628650"/>
                </a:cubicBezTo>
                <a:cubicBezTo>
                  <a:pt x="183519" y="474996"/>
                  <a:pt x="299318" y="347412"/>
                  <a:pt x="419100" y="219075"/>
                </a:cubicBezTo>
                <a:cubicBezTo>
                  <a:pt x="452801" y="182967"/>
                  <a:pt x="485486" y="145377"/>
                  <a:pt x="523875" y="114300"/>
                </a:cubicBezTo>
                <a:cubicBezTo>
                  <a:pt x="591873" y="59254"/>
                  <a:pt x="683432" y="31427"/>
                  <a:pt x="762000" y="0"/>
                </a:cubicBezTo>
                <a:cubicBezTo>
                  <a:pt x="831744" y="3770"/>
                  <a:pt x="1166085" y="8774"/>
                  <a:pt x="1285875" y="47625"/>
                </a:cubicBezTo>
                <a:cubicBezTo>
                  <a:pt x="1430384" y="94493"/>
                  <a:pt x="1524027" y="172471"/>
                  <a:pt x="1647825" y="257175"/>
                </a:cubicBezTo>
                <a:cubicBezTo>
                  <a:pt x="1673225" y="295275"/>
                  <a:pt x="1705987" y="329387"/>
                  <a:pt x="1724025" y="371475"/>
                </a:cubicBezTo>
                <a:cubicBezTo>
                  <a:pt x="1753970" y="441347"/>
                  <a:pt x="1715282" y="540580"/>
                  <a:pt x="1695450" y="600075"/>
                </a:cubicBezTo>
                <a:cubicBezTo>
                  <a:pt x="1615669" y="839417"/>
                  <a:pt x="1615509" y="769483"/>
                  <a:pt x="1476375" y="1047750"/>
                </a:cubicBezTo>
                <a:cubicBezTo>
                  <a:pt x="1341218" y="1318063"/>
                  <a:pt x="1420388" y="1219243"/>
                  <a:pt x="1295400" y="1419225"/>
                </a:cubicBezTo>
                <a:cubicBezTo>
                  <a:pt x="1274859" y="1452090"/>
                  <a:pt x="1256129" y="1487071"/>
                  <a:pt x="1228725" y="1514475"/>
                </a:cubicBezTo>
                <a:cubicBezTo>
                  <a:pt x="1201321" y="1541879"/>
                  <a:pt x="1164261" y="1557608"/>
                  <a:pt x="1133475" y="1581150"/>
                </a:cubicBezTo>
                <a:cubicBezTo>
                  <a:pt x="1036244" y="1655503"/>
                  <a:pt x="1099085" y="1622157"/>
                  <a:pt x="1047750" y="1647825"/>
                </a:cubicBezTo>
              </a:path>
            </a:pathLst>
          </a:cu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3058795" y="561213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ID32 与 ID33 连接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ID32 and ID33 connection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5" name="图片 4"/>
          <p:cNvPicPr>
            <a:picLocks noChangeAspect="1"/>
          </p:cNvPicPr>
          <p:nvPr/>
        </p:nvPicPr>
        <p:blipFill>
          <a:blip r:embed="rId1"/>
          <a:srcRect t="15926" b="14815"/>
          <a:stretch>
            <a:fillRect/>
          </a:stretch>
        </p:blipFill>
        <p:spPr>
          <a:xfrm rot="16200000">
            <a:off x="2174213" y="2211695"/>
            <a:ext cx="3741746" cy="3455364"/>
          </a:xfrm>
          <a:prstGeom prst="rect">
            <a:avLst/>
          </a:prstGeom>
        </p:spPr>
      </p:pic>
      <p:sp>
        <p:nvSpPr>
          <p:cNvPr id="7" name="文本框 6"/>
          <p:cNvSpPr>
            <a:spLocks noGrp="1"/>
          </p:cNvSpPr>
          <p:nvPr/>
        </p:nvSpPr>
        <p:spPr>
          <a:xfrm>
            <a:off x="4662419" y="3646158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  <a:endParaRPr sz="2000" b="1"/>
          </a:p>
        </p:txBody>
      </p:sp>
      <p:sp>
        <p:nvSpPr>
          <p:cNvPr id="8" name="文本框 7"/>
          <p:cNvSpPr>
            <a:spLocks noGrp="1"/>
          </p:cNvSpPr>
          <p:nvPr/>
        </p:nvSpPr>
        <p:spPr>
          <a:xfrm>
            <a:off x="3661156" y="3373911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  <a:endParaRPr sz="2000" b="1"/>
          </a:p>
        </p:txBody>
      </p:sp>
      <p:sp>
        <p:nvSpPr>
          <p:cNvPr id="9" name="文本框 8"/>
          <p:cNvSpPr>
            <a:spLocks noGrp="1"/>
          </p:cNvSpPr>
          <p:nvPr/>
        </p:nvSpPr>
        <p:spPr>
          <a:xfrm>
            <a:off x="3255246" y="4681374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  <a:endParaRPr sz="2000" b="1"/>
          </a:p>
        </p:txBody>
      </p:sp>
      <p:sp>
        <p:nvSpPr>
          <p:cNvPr id="6" name="任意多边形: 形状 5"/>
          <p:cNvSpPr>
            <a:spLocks noGrp="1"/>
          </p:cNvSpPr>
          <p:nvPr/>
        </p:nvSpPr>
        <p:spPr>
          <a:xfrm rot="17801700">
            <a:off x="2857498" y="2388527"/>
            <a:ext cx="2698422" cy="1825833"/>
          </a:xfrm>
          <a:custGeom>
            <a:avLst/>
            <a:gdLst>
              <a:gd name="connsiteX0" fmla="*/ 0 w 1735001"/>
              <a:gd name="connsiteY0" fmla="*/ 847725 h 1647825"/>
              <a:gd name="connsiteX1" fmla="*/ 95250 w 1735001"/>
              <a:gd name="connsiteY1" fmla="*/ 628650 h 1647825"/>
              <a:gd name="connsiteX2" fmla="*/ 419100 w 1735001"/>
              <a:gd name="connsiteY2" fmla="*/ 219075 h 1647825"/>
              <a:gd name="connsiteX3" fmla="*/ 523875 w 1735001"/>
              <a:gd name="connsiteY3" fmla="*/ 114300 h 1647825"/>
              <a:gd name="connsiteX4" fmla="*/ 762000 w 1735001"/>
              <a:gd name="connsiteY4" fmla="*/ 0 h 1647825"/>
              <a:gd name="connsiteX5" fmla="*/ 1285875 w 1735001"/>
              <a:gd name="connsiteY5" fmla="*/ 47625 h 1647825"/>
              <a:gd name="connsiteX6" fmla="*/ 1647825 w 1735001"/>
              <a:gd name="connsiteY6" fmla="*/ 257175 h 1647825"/>
              <a:gd name="connsiteX7" fmla="*/ 1724025 w 1735001"/>
              <a:gd name="connsiteY7" fmla="*/ 371475 h 1647825"/>
              <a:gd name="connsiteX8" fmla="*/ 1695450 w 1735001"/>
              <a:gd name="connsiteY8" fmla="*/ 600075 h 1647825"/>
              <a:gd name="connsiteX9" fmla="*/ 1476375 w 1735001"/>
              <a:gd name="connsiteY9" fmla="*/ 1047750 h 1647825"/>
              <a:gd name="connsiteX10" fmla="*/ 1295400 w 1735001"/>
              <a:gd name="connsiteY10" fmla="*/ 1419225 h 1647825"/>
              <a:gd name="connsiteX11" fmla="*/ 1228725 w 1735001"/>
              <a:gd name="connsiteY11" fmla="*/ 1514475 h 1647825"/>
              <a:gd name="connsiteX12" fmla="*/ 1133475 w 1735001"/>
              <a:gd name="connsiteY12" fmla="*/ 1581150 h 1647825"/>
              <a:gd name="connsiteX13" fmla="*/ 1047750 w 1735001"/>
              <a:gd name="connsiteY13" fmla="*/ 1647825 h 1647825"/>
            </a:gdLst>
            <a:ahLst/>
            <a:cxnLst/>
            <a:rect l="l" t="t" r="r" b="b"/>
            <a:pathLst>
              <a:path w="1735001" h="1647825">
                <a:moveTo>
                  <a:pt x="0" y="847725"/>
                </a:moveTo>
                <a:cubicBezTo>
                  <a:pt x="31750" y="774700"/>
                  <a:pt x="55585" y="697696"/>
                  <a:pt x="95250" y="628650"/>
                </a:cubicBezTo>
                <a:cubicBezTo>
                  <a:pt x="183519" y="474996"/>
                  <a:pt x="299318" y="347412"/>
                  <a:pt x="419100" y="219075"/>
                </a:cubicBezTo>
                <a:cubicBezTo>
                  <a:pt x="452801" y="182967"/>
                  <a:pt x="485486" y="145377"/>
                  <a:pt x="523875" y="114300"/>
                </a:cubicBezTo>
                <a:cubicBezTo>
                  <a:pt x="591873" y="59254"/>
                  <a:pt x="683432" y="31427"/>
                  <a:pt x="762000" y="0"/>
                </a:cubicBezTo>
                <a:cubicBezTo>
                  <a:pt x="831744" y="3770"/>
                  <a:pt x="1166085" y="8774"/>
                  <a:pt x="1285875" y="47625"/>
                </a:cubicBezTo>
                <a:cubicBezTo>
                  <a:pt x="1430384" y="94493"/>
                  <a:pt x="1524027" y="172471"/>
                  <a:pt x="1647825" y="257175"/>
                </a:cubicBezTo>
                <a:cubicBezTo>
                  <a:pt x="1673225" y="295275"/>
                  <a:pt x="1705987" y="329387"/>
                  <a:pt x="1724025" y="371475"/>
                </a:cubicBezTo>
                <a:cubicBezTo>
                  <a:pt x="1753970" y="441347"/>
                  <a:pt x="1715282" y="540580"/>
                  <a:pt x="1695450" y="600075"/>
                </a:cubicBezTo>
                <a:cubicBezTo>
                  <a:pt x="1615669" y="839417"/>
                  <a:pt x="1615509" y="769483"/>
                  <a:pt x="1476375" y="1047750"/>
                </a:cubicBezTo>
                <a:cubicBezTo>
                  <a:pt x="1341218" y="1318063"/>
                  <a:pt x="1420388" y="1219243"/>
                  <a:pt x="1295400" y="1419225"/>
                </a:cubicBezTo>
                <a:cubicBezTo>
                  <a:pt x="1274859" y="1452090"/>
                  <a:pt x="1256129" y="1487071"/>
                  <a:pt x="1228725" y="1514475"/>
                </a:cubicBezTo>
                <a:cubicBezTo>
                  <a:pt x="1201321" y="1541879"/>
                  <a:pt x="1164261" y="1557608"/>
                  <a:pt x="1133475" y="1581150"/>
                </a:cubicBezTo>
                <a:cubicBezTo>
                  <a:pt x="1036244" y="1655503"/>
                  <a:pt x="1099085" y="1622157"/>
                  <a:pt x="1047750" y="1647825"/>
                </a:cubicBezTo>
              </a:path>
            </a:pathLst>
          </a:custGeom>
          <a:noFill/>
          <a:ln w="5715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</a:p>
        </p:txBody>
      </p:sp>
      <p:pic>
        <p:nvPicPr>
          <p:cNvPr id="30" name="图片 10"/>
          <p:cNvPicPr>
            <a:picLocks noChangeAspect="1"/>
          </p:cNvPicPr>
          <p:nvPr/>
        </p:nvPicPr>
        <p:blipFill>
          <a:blip r:embed="rId2"/>
          <a:srcRect l="18910" t="9615" r="26763" b="19360"/>
          <a:stretch>
            <a:fillRect/>
          </a:stretch>
        </p:blipFill>
        <p:spPr>
          <a:xfrm>
            <a:off x="6058518" y="2068504"/>
            <a:ext cx="3816078" cy="3741746"/>
          </a:xfrm>
          <a:prstGeom prst="rect">
            <a:avLst/>
          </a:prstGeom>
        </p:spPr>
      </p:pic>
      <p:cxnSp>
        <p:nvCxnSpPr>
          <p:cNvPr id="31" name="直接箭头连接符 11"/>
          <p:cNvCxnSpPr/>
          <p:nvPr/>
        </p:nvCxnSpPr>
        <p:spPr>
          <a:xfrm flipH="1" flipV="1">
            <a:off x="8766077" y="4653110"/>
            <a:ext cx="660731" cy="73542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13"/>
          <p:cNvCxnSpPr/>
          <p:nvPr/>
        </p:nvCxnSpPr>
        <p:spPr>
          <a:xfrm flipH="1" flipV="1">
            <a:off x="8990007" y="4562044"/>
            <a:ext cx="660731" cy="735422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>
            <a:spLocks noGrp="1"/>
          </p:cNvSpPr>
          <p:nvPr/>
        </p:nvSpPr>
        <p:spPr>
          <a:xfrm>
            <a:off x="2882900" y="584454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ID34 舵机与外壳安装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ID34 servo and housing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按图示完成走线。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Route the cables as shown.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8" name="图片 2"/>
          <p:cNvPicPr>
            <a:picLocks noChangeAspect="1"/>
          </p:cNvPicPr>
          <p:nvPr/>
        </p:nvPicPr>
        <p:blipFill>
          <a:blip r:embed="rId1"/>
          <a:srcRect l="11667" t="17963" r="9305" b="10556"/>
          <a:stretch>
            <a:fillRect/>
          </a:stretch>
        </p:blipFill>
        <p:spPr>
          <a:xfrm>
            <a:off x="457200" y="1519005"/>
            <a:ext cx="5771530" cy="3915240"/>
          </a:xfrm>
          <a:prstGeom prst="rect">
            <a:avLst/>
          </a:prstGeom>
        </p:spPr>
      </p:pic>
      <p:cxnSp>
        <p:nvCxnSpPr>
          <p:cNvPr id="29" name="直接箭头连接符 3"/>
          <p:cNvCxnSpPr/>
          <p:nvPr/>
        </p:nvCxnSpPr>
        <p:spPr>
          <a:xfrm flipH="1">
            <a:off x="3949120" y="2999886"/>
            <a:ext cx="139401" cy="133538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5"/>
          <p:cNvCxnSpPr/>
          <p:nvPr/>
        </p:nvCxnSpPr>
        <p:spPr>
          <a:xfrm flipH="1">
            <a:off x="2660863" y="1825058"/>
            <a:ext cx="139401" cy="133538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6"/>
          <p:cNvCxnSpPr/>
          <p:nvPr/>
        </p:nvCxnSpPr>
        <p:spPr>
          <a:xfrm flipH="1">
            <a:off x="3203515" y="1650831"/>
            <a:ext cx="101428" cy="84191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8"/>
          <p:cNvCxnSpPr/>
          <p:nvPr/>
        </p:nvCxnSpPr>
        <p:spPr>
          <a:xfrm flipH="1">
            <a:off x="4362307" y="1943210"/>
            <a:ext cx="101428" cy="84191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4480" y="1519005"/>
            <a:ext cx="5220320" cy="3915240"/>
          </a:xfrm>
          <a:prstGeom prst="rect">
            <a:avLst/>
          </a:prstGeom>
        </p:spPr>
      </p:pic>
      <p:cxnSp>
        <p:nvCxnSpPr>
          <p:cNvPr id="34" name="直接箭头连接符 16"/>
          <p:cNvCxnSpPr/>
          <p:nvPr/>
        </p:nvCxnSpPr>
        <p:spPr>
          <a:xfrm flipH="1">
            <a:off x="10415238" y="1778758"/>
            <a:ext cx="72495" cy="60176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17"/>
          <p:cNvCxnSpPr/>
          <p:nvPr/>
        </p:nvCxnSpPr>
        <p:spPr>
          <a:xfrm flipH="1">
            <a:off x="10117932" y="4135143"/>
            <a:ext cx="72495" cy="60176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18"/>
          <p:cNvCxnSpPr/>
          <p:nvPr/>
        </p:nvCxnSpPr>
        <p:spPr>
          <a:xfrm flipH="1">
            <a:off x="7101766" y="2641542"/>
            <a:ext cx="72495" cy="601768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>
            <a:spLocks noGrp="1"/>
          </p:cNvSpPr>
          <p:nvPr/>
        </p:nvSpPr>
        <p:spPr>
          <a:xfrm>
            <a:off x="314325" y="475234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5" name="文本框 4"/>
          <p:cNvSpPr>
            <a:spLocks noGrp="1"/>
          </p:cNvSpPr>
          <p:nvPr/>
        </p:nvSpPr>
        <p:spPr>
          <a:xfrm>
            <a:off x="6096000" y="520319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外壳与支架固定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Housing and bracket attachment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    左图：4 颗    右图：3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screws. Left image: 4 pcs. Right image: 3 pcs.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4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16200000">
            <a:off x="4033838" y="998538"/>
            <a:ext cx="4124325" cy="5499100"/>
          </a:xfrm>
          <a:prstGeom prst="rect">
            <a:avLst/>
          </a:prstGeom>
        </p:spPr>
      </p:pic>
      <p:cxnSp>
        <p:nvCxnSpPr>
          <p:cNvPr id="25" name="直接箭头连接符 9"/>
          <p:cNvCxnSpPr/>
          <p:nvPr/>
        </p:nvCxnSpPr>
        <p:spPr>
          <a:xfrm flipH="1">
            <a:off x="5140913" y="3748088"/>
            <a:ext cx="1617041" cy="22622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11"/>
          <p:cNvCxnSpPr/>
          <p:nvPr/>
        </p:nvCxnSpPr>
        <p:spPr>
          <a:xfrm flipH="1">
            <a:off x="5287480" y="4552942"/>
            <a:ext cx="1617041" cy="22622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>
            <a:spLocks noGrp="1"/>
          </p:cNvSpPr>
          <p:nvPr/>
        </p:nvSpPr>
        <p:spPr>
          <a:xfrm>
            <a:off x="5999103" y="4002110"/>
            <a:ext cx="1143000" cy="45720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ctr"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粘贴位置</a:t>
            </a:r>
            <a:endParaRPr sz="3600">
              <a:highlight>
                <a:srgbClr val="FFFF00"/>
              </a:highlight>
            </a:endParaRPr>
          </a:p>
          <a:p>
            <a:pPr algn="ctr">
              <a:defRPr sz="13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350" b="1">
                <a:solidFill>
                  <a:srgbClr val="172C40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Tape area</a:t>
            </a:r>
            <a:endParaRPr sz="3600">
              <a:highlight>
                <a:srgbClr val="FFFF00"/>
              </a:highlight>
            </a:endParaRPr>
          </a:p>
        </p:txBody>
      </p:sp>
      <p:sp>
        <p:nvSpPr>
          <p:cNvPr id="2" name="文本框 1"/>
          <p:cNvSpPr>
            <a:spLocks noGrp="1"/>
          </p:cNvSpPr>
          <p:nvPr/>
        </p:nvSpPr>
        <p:spPr>
          <a:xfrm>
            <a:off x="4327525" y="5844540"/>
            <a:ext cx="317055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16" name="矩形 15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矩形 16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软垫粘贴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矩形 17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Pad attachment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使用双面胶，在箭头所示位置固定软垫。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Use double-sided tape to attach the pads at the positions indicated by the arrows.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固定材料：双面胶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Attachment material: double-sided tape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5" name="图片 8"/>
          <p:cNvPicPr>
            <a:picLocks noChangeAspect="1"/>
          </p:cNvPicPr>
          <p:nvPr/>
        </p:nvPicPr>
        <p:blipFill>
          <a:blip r:embed="rId1"/>
          <a:srcRect t="12222" r="16528" b="6852"/>
          <a:stretch>
            <a:fillRect/>
          </a:stretch>
        </p:blipFill>
        <p:spPr>
          <a:xfrm>
            <a:off x="457200" y="1612708"/>
            <a:ext cx="5977466" cy="4346324"/>
          </a:xfrm>
          <a:prstGeom prst="rect">
            <a:avLst/>
          </a:prstGeom>
        </p:spPr>
      </p:pic>
      <p:sp>
        <p:nvSpPr>
          <p:cNvPr id="6" name="文本框 5"/>
          <p:cNvSpPr>
            <a:spLocks noGrp="1"/>
          </p:cNvSpPr>
          <p:nvPr/>
        </p:nvSpPr>
        <p:spPr>
          <a:xfrm>
            <a:off x="3406085" y="409034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endParaRPr sz="2000" b="1"/>
          </a:p>
        </p:txBody>
      </p:sp>
      <p:sp>
        <p:nvSpPr>
          <p:cNvPr id="7" name="文本框 6"/>
          <p:cNvSpPr>
            <a:spLocks noGrp="1"/>
          </p:cNvSpPr>
          <p:nvPr/>
        </p:nvSpPr>
        <p:spPr>
          <a:xfrm>
            <a:off x="4829936" y="3683983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endParaRPr sz="2000" b="1"/>
          </a:p>
        </p:txBody>
      </p:sp>
      <p:pic>
        <p:nvPicPr>
          <p:cNvPr id="28" name="图片 10"/>
          <p:cNvPicPr>
            <a:picLocks noChangeAspect="1"/>
          </p:cNvPicPr>
          <p:nvPr/>
        </p:nvPicPr>
        <p:blipFill>
          <a:blip r:embed="rId2"/>
          <a:srcRect l="7084" t="-741" r="8472" b="3147"/>
          <a:stretch>
            <a:fillRect/>
          </a:stretch>
        </p:blipFill>
        <p:spPr>
          <a:xfrm>
            <a:off x="6720416" y="1612708"/>
            <a:ext cx="5014384" cy="4346324"/>
          </a:xfrm>
          <a:prstGeom prst="rect">
            <a:avLst/>
          </a:prstGeom>
        </p:spPr>
      </p:pic>
      <p:sp>
        <p:nvSpPr>
          <p:cNvPr id="12" name="文本框 11"/>
          <p:cNvSpPr>
            <a:spLocks noGrp="1"/>
          </p:cNvSpPr>
          <p:nvPr/>
        </p:nvSpPr>
        <p:spPr>
          <a:xfrm>
            <a:off x="8039066" y="3670442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endParaRPr sz="2000" b="1"/>
          </a:p>
        </p:txBody>
      </p:sp>
      <p:sp>
        <p:nvSpPr>
          <p:cNvPr id="13" name="文本框 12"/>
          <p:cNvSpPr>
            <a:spLocks noGrp="1"/>
          </p:cNvSpPr>
          <p:nvPr/>
        </p:nvSpPr>
        <p:spPr>
          <a:xfrm>
            <a:off x="9365529" y="3158585"/>
            <a:ext cx="361950" cy="295275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anchor="ctr">
            <a:noAutofit/>
          </a:bodyPr>
          <a:lstStyle/>
          <a:p>
            <a:pPr algn="ctr">
              <a:buNone/>
              <a:def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6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  <a:endParaRPr sz="2000" b="1"/>
          </a:p>
        </p:txBody>
      </p:sp>
      <p:cxnSp>
        <p:nvCxnSpPr>
          <p:cNvPr id="31" name="直接箭头连接符 13"/>
          <p:cNvCxnSpPr/>
          <p:nvPr/>
        </p:nvCxnSpPr>
        <p:spPr>
          <a:xfrm>
            <a:off x="8457712" y="2349086"/>
            <a:ext cx="851121" cy="49976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15"/>
          <p:cNvCxnSpPr/>
          <p:nvPr/>
        </p:nvCxnSpPr>
        <p:spPr>
          <a:xfrm>
            <a:off x="7982370" y="2717562"/>
            <a:ext cx="744741" cy="418217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>
            <a:spLocks noGrp="1"/>
          </p:cNvSpPr>
          <p:nvPr/>
        </p:nvSpPr>
        <p:spPr>
          <a:xfrm>
            <a:off x="2586990" y="5562600"/>
            <a:ext cx="691197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19" name="矩形 18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ID30 与 ID31 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矩形 20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ID30 and ID31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双面安装    沉头自攻螺丝 M2×6：16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Both sides: 16 pcs M2×6 countersunk self-tapping screws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矩形 2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ID30</a:t>
            </a:r>
            <a:r>
              <a:rPr lang="zh-CN" altLang="en-US"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号舵机连接主板使用</a:t>
            </a:r>
            <a:r>
              <a:rPr lang="en-US" altLang="zh-CN"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15cm</a:t>
            </a:r>
            <a:r>
              <a:rPr lang="zh-CN" altLang="en-US" sz="17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长线。</a:t>
            </a:r>
            <a:endParaRPr lang="zh-CN" altLang="en-US" sz="17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 algn="l">
              <a:defRPr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lang="en-US" altLang="zh-CN" sz="1425" b="0">
                <a:solidFill>
                  <a:srgbClr val="A64C1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15cm servo cable for servo ID30 to mainboard.</a:t>
            </a:r>
            <a:endParaRPr lang="en-US" altLang="zh-CN" sz="1425" b="0">
              <a:solidFill>
                <a:srgbClr val="A64C1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9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9832" y="1143000"/>
            <a:ext cx="3380104" cy="4506805"/>
          </a:xfrm>
          <a:prstGeom prst="rect">
            <a:avLst/>
          </a:prstGeom>
        </p:spPr>
      </p:pic>
      <p:cxnSp>
        <p:nvCxnSpPr>
          <p:cNvPr id="30" name="直接箭头连接符 5"/>
          <p:cNvCxnSpPr/>
          <p:nvPr/>
        </p:nvCxnSpPr>
        <p:spPr>
          <a:xfrm flipH="1" flipV="1">
            <a:off x="2596907" y="3546997"/>
            <a:ext cx="844176" cy="433196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8"/>
          <p:cNvCxnSpPr/>
          <p:nvPr/>
        </p:nvCxnSpPr>
        <p:spPr>
          <a:xfrm flipH="1" flipV="1">
            <a:off x="2741532" y="4504969"/>
            <a:ext cx="641973" cy="484426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11"/>
          <p:cNvPicPr>
            <a:picLocks noChangeAspect="1"/>
          </p:cNvPicPr>
          <p:nvPr/>
        </p:nvPicPr>
        <p:blipFill>
          <a:blip r:embed="rId2"/>
          <a:srcRect t="-185" r="31667" b="185"/>
          <a:stretch>
            <a:fillRect/>
          </a:stretch>
        </p:blipFill>
        <p:spPr>
          <a:xfrm rot="5400000">
            <a:off x="5675524" y="923161"/>
            <a:ext cx="4506805" cy="4946483"/>
          </a:xfrm>
          <a:prstGeom prst="rect">
            <a:avLst/>
          </a:prstGeom>
        </p:spPr>
      </p:pic>
      <p:cxnSp>
        <p:nvCxnSpPr>
          <p:cNvPr id="33" name="直接箭头连接符 12"/>
          <p:cNvCxnSpPr/>
          <p:nvPr/>
        </p:nvCxnSpPr>
        <p:spPr>
          <a:xfrm flipV="1">
            <a:off x="6315769" y="3139691"/>
            <a:ext cx="1383481" cy="258336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14"/>
          <p:cNvCxnSpPr/>
          <p:nvPr/>
        </p:nvCxnSpPr>
        <p:spPr>
          <a:xfrm flipV="1">
            <a:off x="6516156" y="5041830"/>
            <a:ext cx="1903403" cy="76842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16"/>
          <p:cNvCxnSpPr/>
          <p:nvPr/>
        </p:nvCxnSpPr>
        <p:spPr>
          <a:xfrm flipV="1">
            <a:off x="8586818" y="4497266"/>
            <a:ext cx="231708" cy="1285995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5590540" y="5194935"/>
            <a:ext cx="6426200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cxnSp>
        <p:nvCxnSpPr>
          <p:cNvPr id="37" name="直接箭头连接符 1"/>
          <p:cNvCxnSpPr/>
          <p:nvPr/>
        </p:nvCxnSpPr>
        <p:spPr>
          <a:xfrm flipH="1" flipV="1">
            <a:off x="9039313" y="2854456"/>
            <a:ext cx="1223984" cy="274222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电池支架与电路板安装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Battery bracket and circuit board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圆头机丝螺丝 M3×16：4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M3×16 round-head machine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" name="图片 4"/>
          <p:cNvPicPr>
            <a:picLocks noChangeAspect="1"/>
          </p:cNvPicPr>
          <p:nvPr/>
        </p:nvPicPr>
        <p:blipFill>
          <a:blip r:embed="rId1"/>
          <a:srcRect t="8056" r="2099"/>
          <a:stretch>
            <a:fillRect/>
          </a:stretch>
        </p:blipFill>
        <p:spPr>
          <a:xfrm rot="16200000">
            <a:off x="2569527" y="849167"/>
            <a:ext cx="2330014" cy="2917681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/>
        </p:nvPicPr>
        <p:blipFill>
          <a:blip r:embed="rId2"/>
          <a:srcRect l="21111"/>
          <a:stretch>
            <a:fillRect/>
          </a:stretch>
        </p:blipFill>
        <p:spPr>
          <a:xfrm rot="5400000">
            <a:off x="5364090" y="1258034"/>
            <a:ext cx="4667250" cy="4437183"/>
          </a:xfrm>
          <a:prstGeom prst="rect">
            <a:avLst/>
          </a:prstGeom>
        </p:spPr>
      </p:pic>
      <p:pic>
        <p:nvPicPr>
          <p:cNvPr id="32" name="图片 10"/>
          <p:cNvPicPr>
            <a:picLocks noChangeAspect="1"/>
          </p:cNvPicPr>
          <p:nvPr/>
        </p:nvPicPr>
        <p:blipFill>
          <a:blip r:embed="rId3"/>
          <a:srcRect l="3394" r="41912"/>
          <a:stretch>
            <a:fillRect/>
          </a:stretch>
        </p:blipFill>
        <p:spPr>
          <a:xfrm rot="16200000">
            <a:off x="2670690" y="3287567"/>
            <a:ext cx="2127686" cy="2917681"/>
          </a:xfrm>
          <a:prstGeom prst="rect">
            <a:avLst/>
          </a:prstGeom>
        </p:spPr>
      </p:pic>
      <p:cxnSp>
        <p:nvCxnSpPr>
          <p:cNvPr id="33" name="直接箭头连接符 11"/>
          <p:cNvCxnSpPr/>
          <p:nvPr/>
        </p:nvCxnSpPr>
        <p:spPr>
          <a:xfrm>
            <a:off x="6186979" y="2631113"/>
            <a:ext cx="400678" cy="73230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13"/>
          <p:cNvCxnSpPr/>
          <p:nvPr/>
        </p:nvCxnSpPr>
        <p:spPr>
          <a:xfrm>
            <a:off x="6186805" y="1527593"/>
            <a:ext cx="400678" cy="732309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14"/>
          <p:cNvCxnSpPr/>
          <p:nvPr/>
        </p:nvCxnSpPr>
        <p:spPr>
          <a:xfrm flipH="1">
            <a:off x="8845000" y="2259553"/>
            <a:ext cx="741376" cy="0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16"/>
          <p:cNvCxnSpPr/>
          <p:nvPr/>
        </p:nvCxnSpPr>
        <p:spPr>
          <a:xfrm flipH="1">
            <a:off x="8741343" y="3112519"/>
            <a:ext cx="1104043" cy="31672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18"/>
          <p:cNvCxnSpPr/>
          <p:nvPr/>
        </p:nvCxnSpPr>
        <p:spPr>
          <a:xfrm flipH="1">
            <a:off x="8741343" y="4281686"/>
            <a:ext cx="1104043" cy="316724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6104890" y="5434330"/>
            <a:ext cx="568642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上部支架安装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Upper bracket installation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30" name="图片 2"/>
          <p:cNvPicPr>
            <a:picLocks noChangeAspect="1"/>
          </p:cNvPicPr>
          <p:nvPr/>
        </p:nvPicPr>
        <p:blipFill>
          <a:blip r:embed="rId1"/>
          <a:srcRect l="14445" t="5741" b="18332"/>
          <a:stretch>
            <a:fillRect/>
          </a:stretch>
        </p:blipFill>
        <p:spPr>
          <a:xfrm>
            <a:off x="4353208" y="1685925"/>
            <a:ext cx="3485585" cy="4124325"/>
          </a:xfrm>
          <a:prstGeom prst="rect">
            <a:avLst/>
          </a:prstGeom>
        </p:spPr>
      </p:pic>
      <p:cxnSp>
        <p:nvCxnSpPr>
          <p:cNvPr id="31" name="直接箭头连接符 3"/>
          <p:cNvCxnSpPr/>
          <p:nvPr/>
        </p:nvCxnSpPr>
        <p:spPr>
          <a:xfrm flipV="1">
            <a:off x="4616752" y="4209006"/>
            <a:ext cx="724959" cy="781706"/>
          </a:xfrm>
          <a:prstGeom prst="straightConnector1">
            <a:avLst/>
          </a:prstGeom>
          <a:ln w="7620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>
            <a:spLocks noGrp="1"/>
          </p:cNvSpPr>
          <p:nvPr/>
        </p:nvSpPr>
        <p:spPr>
          <a:xfrm>
            <a:off x="2447290" y="5871845"/>
            <a:ext cx="8244205" cy="706755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 sz="4000" b="1">
              <a:highlight>
                <a:srgbClr val="FFFF00"/>
              </a:highlight>
            </a:endParaRPr>
          </a:p>
        </p:txBody>
      </p:sp>
      <p:sp>
        <p:nvSpPr>
          <p:cNvPr id="22" name="矩形 21"/>
          <p:cNvSpPr>
            <a:spLocks noGrp="1"/>
          </p:cNvSpPr>
          <p:nvPr/>
        </p:nvSpPr>
        <p:spPr>
          <a:xfrm>
            <a:off x="457200" y="219075"/>
            <a:ext cx="704850" cy="533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850" b="1">
                <a:solidFill>
                  <a:srgbClr val="BE78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endParaRPr sz="2850" b="1">
              <a:solidFill>
                <a:srgbClr val="BE78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矩形 22"/>
          <p:cNvSpPr>
            <a:spLocks noGrp="1"/>
          </p:cNvSpPr>
          <p:nvPr/>
        </p:nvSpPr>
        <p:spPr>
          <a:xfrm>
            <a:off x="1276350" y="209550"/>
            <a:ext cx="10458450" cy="4476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2550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上下组件连接</a:t>
            </a:r>
            <a:endParaRPr sz="2550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矩形 23"/>
          <p:cNvSpPr>
            <a:spLocks noGrp="1"/>
          </p:cNvSpPr>
          <p:nvPr/>
        </p:nvSpPr>
        <p:spPr>
          <a:xfrm>
            <a:off x="1276350" y="638175"/>
            <a:ext cx="1045845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Upper and lower assembly connection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矩形 24"/>
          <p:cNvSpPr>
            <a:spLocks noGrp="1"/>
          </p:cNvSpPr>
          <p:nvPr/>
        </p:nvSpPr>
        <p:spPr>
          <a:xfrm>
            <a:off x="457200" y="981075"/>
            <a:ext cx="11277600" cy="285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两面分别固定，螺丝数量按每面计算。</a:t>
            </a:r>
            <a:endParaRPr sz="17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" name="矩形 25"/>
          <p:cNvSpPr>
            <a:spLocks noGrp="1"/>
          </p:cNvSpPr>
          <p:nvPr/>
        </p:nvSpPr>
        <p:spPr>
          <a:xfrm>
            <a:off x="457200" y="1285875"/>
            <a:ext cx="112776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Secure both sides. The screw quantity is specified per side.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矩形 26"/>
          <p:cNvSpPr>
            <a:spLocks noGrp="1"/>
          </p:cNvSpPr>
          <p:nvPr/>
        </p:nvSpPr>
        <p:spPr>
          <a:xfrm>
            <a:off x="457200" y="6010275"/>
            <a:ext cx="10477500" cy="3238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725" b="1">
                <a:solidFill>
                  <a:srgbClr val="172C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沉头自攻螺丝 M2×6：每面 4 颗</a:t>
            </a:r>
            <a:endParaRPr sz="1725" b="1">
              <a:solidFill>
                <a:srgbClr val="172C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矩形 27"/>
          <p:cNvSpPr>
            <a:spLocks noGrp="1"/>
          </p:cNvSpPr>
          <p:nvPr/>
        </p:nvSpPr>
        <p:spPr>
          <a:xfrm>
            <a:off x="457200" y="6362700"/>
            <a:ext cx="10477500" cy="27622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425" b="0">
                <a:solidFill>
                  <a:srgbClr val="53617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M2×6 countersunk self-tapping screws: 4 pcs per side</a:t>
            </a:r>
            <a:endParaRPr sz="1425" b="0">
              <a:solidFill>
                <a:srgbClr val="53617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矩形 28"/>
          <p:cNvSpPr>
            <a:spLocks noGrp="1"/>
          </p:cNvSpPr>
          <p:nvPr/>
        </p:nvSpPr>
        <p:spPr>
          <a:xfrm>
            <a:off x="10953750" y="6429375"/>
            <a:ext cx="809625" cy="25717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ctr">
            <a:noAutofit/>
          </a:bodyPr>
          <a:lstStyle/>
          <a:p>
            <a:pPr>
              <a:def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pPr>
            <a:r>
              <a:rPr sz="1275" b="0">
                <a:solidFill>
                  <a:srgbClr val="7A879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 / 25</a:t>
            </a:r>
            <a:endParaRPr sz="1275" b="0">
              <a:solidFill>
                <a:srgbClr val="7A8792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4194</Words>
  <Application>WPS 演示</Application>
  <PresentationFormat>Converted Presentation</PresentationFormat>
  <Paragraphs>500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Arial</vt:lpstr>
      <vt:lpstr>微软雅黑</vt:lpstr>
      <vt:lpstr>等线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Mark</cp:lastModifiedBy>
  <cp:revision>2</cp:revision>
  <dcterms:created xsi:type="dcterms:W3CDTF">2026-10-16T09:58:18Z</dcterms:created>
  <dcterms:modified xsi:type="dcterms:W3CDTF">2026-10-16T10:00:08Z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1ED12087DBA3486EB38B87313EACA882_12</vt:lpwstr>
  </property>
  <property fmtid="{D5CDD505-2E9C-101B-9397-08002B2CF9AE}" pid="3" name="KSOProductBuildVer">
    <vt:lpwstr>2052-12.1.0.29161</vt:lpwstr>
  </property>
</Properties>
</file>